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4" r:id="rId3"/>
    <p:sldId id="272" r:id="rId4"/>
    <p:sldId id="285" r:id="rId5"/>
    <p:sldId id="283" r:id="rId6"/>
    <p:sldId id="258" r:id="rId7"/>
    <p:sldId id="286" r:id="rId8"/>
    <p:sldId id="287" r:id="rId9"/>
    <p:sldId id="260" r:id="rId10"/>
    <p:sldId id="288" r:id="rId11"/>
    <p:sldId id="264" r:id="rId12"/>
    <p:sldId id="266" r:id="rId13"/>
    <p:sldId id="268" r:id="rId14"/>
    <p:sldId id="269" r:id="rId15"/>
    <p:sldId id="270" r:id="rId16"/>
    <p:sldId id="289" r:id="rId17"/>
    <p:sldId id="261" r:id="rId18"/>
    <p:sldId id="290" r:id="rId19"/>
    <p:sldId id="265" r:id="rId20"/>
    <p:sldId id="276" r:id="rId21"/>
    <p:sldId id="273" r:id="rId22"/>
    <p:sldId id="274" r:id="rId23"/>
    <p:sldId id="279" r:id="rId24"/>
    <p:sldId id="271" r:id="rId25"/>
    <p:sldId id="280" r:id="rId26"/>
    <p:sldId id="281" r:id="rId27"/>
    <p:sldId id="282" r:id="rId28"/>
    <p:sldId id="292" r:id="rId29"/>
    <p:sldId id="263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лья Белан" initials="ИБ" lastIdx="1" clrIdx="0">
    <p:extLst>
      <p:ext uri="{19B8F6BF-5375-455C-9EA6-DF929625EA0E}">
        <p15:presenceInfo xmlns:p15="http://schemas.microsoft.com/office/powerpoint/2012/main" userId="0a43dfe40782fe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100" d="100"/>
          <a:sy n="100" d="100"/>
        </p:scale>
        <p:origin x="94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y_larionov\Documents\&#1080;&#1089;&#1089;&#1083;&#1077;&#1076;&#1086;&#1074;&#1072;&#1085;&#1080;&#1077;%20&#1082;&#1088;%20&#1074;&#1077;&#1089;&#1086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410111259993075E-2"/>
          <c:y val="3.2882035578885971E-2"/>
          <c:w val="0.66999234470691149"/>
          <c:h val="0.89719889180519252"/>
        </c:manualLayout>
      </c:layout>
      <c:lineChart>
        <c:grouping val="standard"/>
        <c:varyColors val="0"/>
        <c:ser>
          <c:idx val="1"/>
          <c:order val="0"/>
          <c:tx>
            <c:v>Возмущающий момент</c:v>
          </c:tx>
          <c:marker>
            <c:symbol val="none"/>
          </c:marker>
          <c:cat>
            <c:numRef>
              <c:f>Лист1!$N$1:$N$41</c:f>
              <c:numCache>
                <c:formatCode>General</c:formatCode>
                <c:ptCount val="41"/>
                <c:pt idx="0">
                  <c:v>0</c:v>
                </c:pt>
                <c:pt idx="1">
                  <c:v>0.10249999999999998</c:v>
                </c:pt>
                <c:pt idx="2">
                  <c:v>0.20500000000000004</c:v>
                </c:pt>
                <c:pt idx="3">
                  <c:v>0.30750000000000038</c:v>
                </c:pt>
                <c:pt idx="4">
                  <c:v>0.41000000000000031</c:v>
                </c:pt>
                <c:pt idx="5">
                  <c:v>0.51249999999999996</c:v>
                </c:pt>
                <c:pt idx="6">
                  <c:v>0.6150000000000011</c:v>
                </c:pt>
                <c:pt idx="7">
                  <c:v>0.71749999999999992</c:v>
                </c:pt>
                <c:pt idx="8">
                  <c:v>0.82000000000000062</c:v>
                </c:pt>
                <c:pt idx="9">
                  <c:v>0.92249999999999999</c:v>
                </c:pt>
                <c:pt idx="10">
                  <c:v>1.0249999999999975</c:v>
                </c:pt>
                <c:pt idx="11">
                  <c:v>1.1274999999999977</c:v>
                </c:pt>
                <c:pt idx="12">
                  <c:v>1.23</c:v>
                </c:pt>
                <c:pt idx="13">
                  <c:v>1.3325</c:v>
                </c:pt>
                <c:pt idx="14">
                  <c:v>1.4349999999999969</c:v>
                </c:pt>
                <c:pt idx="15">
                  <c:v>1.5374999999999972</c:v>
                </c:pt>
                <c:pt idx="16">
                  <c:v>1.6400000000000001</c:v>
                </c:pt>
                <c:pt idx="17">
                  <c:v>1.7424999999999984</c:v>
                </c:pt>
                <c:pt idx="18">
                  <c:v>1.845</c:v>
                </c:pt>
                <c:pt idx="19">
                  <c:v>1.947499999999998</c:v>
                </c:pt>
                <c:pt idx="20">
                  <c:v>2.0499999999999998</c:v>
                </c:pt>
                <c:pt idx="21">
                  <c:v>2.1524999999999967</c:v>
                </c:pt>
                <c:pt idx="22">
                  <c:v>2.2549999999999999</c:v>
                </c:pt>
                <c:pt idx="23">
                  <c:v>2.3574999999999977</c:v>
                </c:pt>
                <c:pt idx="24">
                  <c:v>2.46</c:v>
                </c:pt>
                <c:pt idx="25">
                  <c:v>2.5625</c:v>
                </c:pt>
                <c:pt idx="26">
                  <c:v>2.665</c:v>
                </c:pt>
                <c:pt idx="27">
                  <c:v>2.7674999999999996</c:v>
                </c:pt>
                <c:pt idx="28">
                  <c:v>2.8699999999999997</c:v>
                </c:pt>
                <c:pt idx="29">
                  <c:v>2.9724999999999953</c:v>
                </c:pt>
                <c:pt idx="30">
                  <c:v>3.0749999999999997</c:v>
                </c:pt>
                <c:pt idx="31">
                  <c:v>3.1774999999999998</c:v>
                </c:pt>
                <c:pt idx="32">
                  <c:v>3.2800000000000002</c:v>
                </c:pt>
                <c:pt idx="33">
                  <c:v>3.3824999999999967</c:v>
                </c:pt>
                <c:pt idx="34">
                  <c:v>3.4849999999999999</c:v>
                </c:pt>
                <c:pt idx="35">
                  <c:v>3.5874999999999999</c:v>
                </c:pt>
                <c:pt idx="36">
                  <c:v>3.69</c:v>
                </c:pt>
                <c:pt idx="37">
                  <c:v>3.7925</c:v>
                </c:pt>
                <c:pt idx="38">
                  <c:v>3.8949999999999987</c:v>
                </c:pt>
                <c:pt idx="39">
                  <c:v>3.9974999999999987</c:v>
                </c:pt>
                <c:pt idx="40">
                  <c:v>4.0999999999999996</c:v>
                </c:pt>
              </c:numCache>
            </c:numRef>
          </c:cat>
          <c:val>
            <c:numRef>
              <c:f>Лист1!$C$1:$C$42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-0.1</c:v>
                </c:pt>
                <c:pt idx="7">
                  <c:v>-0.1</c:v>
                </c:pt>
                <c:pt idx="8">
                  <c:v>-0.1</c:v>
                </c:pt>
                <c:pt idx="9">
                  <c:v>-0.1</c:v>
                </c:pt>
                <c:pt idx="10">
                  <c:v>-0.1</c:v>
                </c:pt>
                <c:pt idx="11">
                  <c:v>-0.1</c:v>
                </c:pt>
                <c:pt idx="12">
                  <c:v>-0.1</c:v>
                </c:pt>
                <c:pt idx="13">
                  <c:v>-0.1</c:v>
                </c:pt>
                <c:pt idx="14">
                  <c:v>-0.1</c:v>
                </c:pt>
                <c:pt idx="15">
                  <c:v>-0.1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0.1</c:v>
                </c:pt>
                <c:pt idx="30">
                  <c:v>0.1</c:v>
                </c:pt>
                <c:pt idx="31">
                  <c:v>0.1</c:v>
                </c:pt>
                <c:pt idx="32">
                  <c:v>0.1</c:v>
                </c:pt>
                <c:pt idx="33">
                  <c:v>0.1</c:v>
                </c:pt>
                <c:pt idx="34">
                  <c:v>0.1</c:v>
                </c:pt>
                <c:pt idx="35">
                  <c:v>0.1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C7-439A-8963-2D559C7247F6}"/>
            </c:ext>
          </c:extLst>
        </c:ser>
        <c:ser>
          <c:idx val="0"/>
          <c:order val="1"/>
          <c:tx>
            <c:v>Сумма ряда</c:v>
          </c:tx>
          <c:marker>
            <c:symbol val="none"/>
          </c:marker>
          <c:cat>
            <c:numRef>
              <c:f>Лист1!$N$1:$N$41</c:f>
              <c:numCache>
                <c:formatCode>General</c:formatCode>
                <c:ptCount val="41"/>
                <c:pt idx="0">
                  <c:v>0</c:v>
                </c:pt>
                <c:pt idx="1">
                  <c:v>0.10249999999999998</c:v>
                </c:pt>
                <c:pt idx="2">
                  <c:v>0.20500000000000004</c:v>
                </c:pt>
                <c:pt idx="3">
                  <c:v>0.30750000000000038</c:v>
                </c:pt>
                <c:pt idx="4">
                  <c:v>0.41000000000000031</c:v>
                </c:pt>
                <c:pt idx="5">
                  <c:v>0.51249999999999996</c:v>
                </c:pt>
                <c:pt idx="6">
                  <c:v>0.6150000000000011</c:v>
                </c:pt>
                <c:pt idx="7">
                  <c:v>0.71749999999999992</c:v>
                </c:pt>
                <c:pt idx="8">
                  <c:v>0.82000000000000062</c:v>
                </c:pt>
                <c:pt idx="9">
                  <c:v>0.92249999999999999</c:v>
                </c:pt>
                <c:pt idx="10">
                  <c:v>1.0249999999999975</c:v>
                </c:pt>
                <c:pt idx="11">
                  <c:v>1.1274999999999977</c:v>
                </c:pt>
                <c:pt idx="12">
                  <c:v>1.23</c:v>
                </c:pt>
                <c:pt idx="13">
                  <c:v>1.3325</c:v>
                </c:pt>
                <c:pt idx="14">
                  <c:v>1.4349999999999969</c:v>
                </c:pt>
                <c:pt idx="15">
                  <c:v>1.5374999999999972</c:v>
                </c:pt>
                <c:pt idx="16">
                  <c:v>1.6400000000000001</c:v>
                </c:pt>
                <c:pt idx="17">
                  <c:v>1.7424999999999984</c:v>
                </c:pt>
                <c:pt idx="18">
                  <c:v>1.845</c:v>
                </c:pt>
                <c:pt idx="19">
                  <c:v>1.947499999999998</c:v>
                </c:pt>
                <c:pt idx="20">
                  <c:v>2.0499999999999998</c:v>
                </c:pt>
                <c:pt idx="21">
                  <c:v>2.1524999999999967</c:v>
                </c:pt>
                <c:pt idx="22">
                  <c:v>2.2549999999999999</c:v>
                </c:pt>
                <c:pt idx="23">
                  <c:v>2.3574999999999977</c:v>
                </c:pt>
                <c:pt idx="24">
                  <c:v>2.46</c:v>
                </c:pt>
                <c:pt idx="25">
                  <c:v>2.5625</c:v>
                </c:pt>
                <c:pt idx="26">
                  <c:v>2.665</c:v>
                </c:pt>
                <c:pt idx="27">
                  <c:v>2.7674999999999996</c:v>
                </c:pt>
                <c:pt idx="28">
                  <c:v>2.8699999999999997</c:v>
                </c:pt>
                <c:pt idx="29">
                  <c:v>2.9724999999999953</c:v>
                </c:pt>
                <c:pt idx="30">
                  <c:v>3.0749999999999997</c:v>
                </c:pt>
                <c:pt idx="31">
                  <c:v>3.1774999999999998</c:v>
                </c:pt>
                <c:pt idx="32">
                  <c:v>3.2800000000000002</c:v>
                </c:pt>
                <c:pt idx="33">
                  <c:v>3.3824999999999967</c:v>
                </c:pt>
                <c:pt idx="34">
                  <c:v>3.4849999999999999</c:v>
                </c:pt>
                <c:pt idx="35">
                  <c:v>3.5874999999999999</c:v>
                </c:pt>
                <c:pt idx="36">
                  <c:v>3.69</c:v>
                </c:pt>
                <c:pt idx="37">
                  <c:v>3.7925</c:v>
                </c:pt>
                <c:pt idx="38">
                  <c:v>3.8949999999999987</c:v>
                </c:pt>
                <c:pt idx="39">
                  <c:v>3.9974999999999987</c:v>
                </c:pt>
                <c:pt idx="40">
                  <c:v>4.0999999999999996</c:v>
                </c:pt>
              </c:numCache>
            </c:numRef>
          </c:cat>
          <c:val>
            <c:numRef>
              <c:f>Лист1!$M$1:$M$42</c:f>
              <c:numCache>
                <c:formatCode>General</c:formatCode>
                <c:ptCount val="42"/>
                <c:pt idx="0">
                  <c:v>0</c:v>
                </c:pt>
                <c:pt idx="1">
                  <c:v>-9.7982060675235534E-4</c:v>
                </c:pt>
                <c:pt idx="2">
                  <c:v>-1.5719450334225461E-3</c:v>
                </c:pt>
                <c:pt idx="3">
                  <c:v>5.1011795855508127E-3</c:v>
                </c:pt>
                <c:pt idx="4">
                  <c:v>-1.289692742482245E-3</c:v>
                </c:pt>
                <c:pt idx="5">
                  <c:v>-4.6879249217638967E-2</c:v>
                </c:pt>
                <c:pt idx="6">
                  <c:v>-9.9913798436685353E-2</c:v>
                </c:pt>
                <c:pt idx="7">
                  <c:v>-0.10966458592978641</c:v>
                </c:pt>
                <c:pt idx="8">
                  <c:v>-9.3655800770878053E-2</c:v>
                </c:pt>
                <c:pt idx="9">
                  <c:v>-9.7172878450324934E-2</c:v>
                </c:pt>
                <c:pt idx="10">
                  <c:v>-0.10735889369593739</c:v>
                </c:pt>
                <c:pt idx="11">
                  <c:v>-9.762605368402423E-2</c:v>
                </c:pt>
                <c:pt idx="12">
                  <c:v>-9.3341870045152056E-2</c:v>
                </c:pt>
                <c:pt idx="13">
                  <c:v>-0.10925171915813958</c:v>
                </c:pt>
                <c:pt idx="14">
                  <c:v>-0.10104451338313476</c:v>
                </c:pt>
                <c:pt idx="15">
                  <c:v>-4.8826800409691902E-2</c:v>
                </c:pt>
                <c:pt idx="16">
                  <c:v>-2.1336299142129924E-3</c:v>
                </c:pt>
                <c:pt idx="17">
                  <c:v>5.3048047677883474E-3</c:v>
                </c:pt>
                <c:pt idx="18">
                  <c:v>-1.4645860663236158E-3</c:v>
                </c:pt>
                <c:pt idx="19">
                  <c:v>-1.0519992143719556E-3</c:v>
                </c:pt>
                <c:pt idx="20">
                  <c:v>-4.7548596902045059E-8</c:v>
                </c:pt>
                <c:pt idx="21">
                  <c:v>9.0877671747974047E-4</c:v>
                </c:pt>
                <c:pt idx="22">
                  <c:v>1.6682801400739857E-3</c:v>
                </c:pt>
                <c:pt idx="23">
                  <c:v>-4.8852615579310114E-3</c:v>
                </c:pt>
                <c:pt idx="24">
                  <c:v>4.9398472902401709E-4</c:v>
                </c:pt>
                <c:pt idx="25">
                  <c:v>4.494220143688793E-2</c:v>
                </c:pt>
                <c:pt idx="26">
                  <c:v>9.8729149933066002E-2</c:v>
                </c:pt>
                <c:pt idx="27">
                  <c:v>0.11004701176720351</c:v>
                </c:pt>
                <c:pt idx="28">
                  <c:v>9.3997852797699608E-2</c:v>
                </c:pt>
                <c:pt idx="29">
                  <c:v>9.6728320185897984E-2</c:v>
                </c:pt>
                <c:pt idx="30">
                  <c:v>0.10733089435462735</c:v>
                </c:pt>
                <c:pt idx="31">
                  <c:v>9.808615212204061E-2</c:v>
                </c:pt>
                <c:pt idx="32">
                  <c:v>9.3056875282064744E-2</c:v>
                </c:pt>
                <c:pt idx="33">
                  <c:v>0.10881056525080443</c:v>
                </c:pt>
                <c:pt idx="34">
                  <c:v>0.10212037546780425</c:v>
                </c:pt>
                <c:pt idx="35">
                  <c:v>5.0782441991164155E-2</c:v>
                </c:pt>
                <c:pt idx="36">
                  <c:v>3.0259924177881582E-3</c:v>
                </c:pt>
                <c:pt idx="37">
                  <c:v>-5.4946680385509674E-3</c:v>
                </c:pt>
                <c:pt idx="38">
                  <c:v>1.3461639287360122E-3</c:v>
                </c:pt>
                <c:pt idx="39">
                  <c:v>1.1249557420140183E-3</c:v>
                </c:pt>
                <c:pt idx="40">
                  <c:v>3.7999522556808669E-7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C7-439A-8963-2D559C724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151296"/>
        <c:axId val="104230912"/>
      </c:lineChart>
      <c:catAx>
        <c:axId val="104151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4230912"/>
        <c:crosses val="autoZero"/>
        <c:auto val="1"/>
        <c:lblAlgn val="ctr"/>
        <c:lblOffset val="100"/>
        <c:noMultiLvlLbl val="0"/>
      </c:catAx>
      <c:valAx>
        <c:axId val="1042309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4151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097629009762898"/>
          <c:y val="4.5528579760863205E-2"/>
          <c:w val="0.27902380271299737"/>
          <c:h val="0.227619568387285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7-02T17:59:59.803" idx="1">
    <p:pos x="10" y="10"/>
    <p:text>возможно, не к месту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0.14435</cdr:x>
      <cdr:y>0.05903</cdr:y>
    </cdr:from>
    <cdr:to>
      <cdr:x>0.34519</cdr:x>
      <cdr:y>0.44444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57225" y="161925"/>
          <a:ext cx="914400" cy="1057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ru-RU" sz="1100"/>
            <a:t>Момент, Нм</a:t>
          </a:r>
        </a:p>
        <a:p xmlns:a="http://schemas.openxmlformats.org/drawingml/2006/main">
          <a:endParaRPr lang="ru-RU" sz="1100"/>
        </a:p>
      </cdr:txBody>
    </cdr:sp>
  </cdr:relSizeAnchor>
  <cdr:relSizeAnchor xmlns:cdr="http://schemas.openxmlformats.org/drawingml/2006/chartDrawing">
    <cdr:from>
      <cdr:x>0.71548</cdr:x>
      <cdr:y>0.36458</cdr:y>
    </cdr:from>
    <cdr:to>
      <cdr:x>0.91632</cdr:x>
      <cdr:y>0.76042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57550" y="1000125"/>
          <a:ext cx="914400" cy="1085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ru-RU" sz="1100"/>
            <a:t>Время, с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16495-9AA8-4920-A4E3-50BBC0216EB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C656B-5CF8-4462-BD55-4E0E40725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4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6667-E65D-4967-AE9B-F12CB60AA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A1D44-BED5-4D2F-AB5D-5B54BC08C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A0390-8AA7-4E3F-96E6-61887C08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43E97-294B-45E9-899C-136CC89940D3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63EEA-6F75-4A27-BEA0-0B12EF85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0FD20-12B0-450E-890C-BF0E1DFE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5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C30C-E564-429A-AE0B-A1F002B7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639FD-02E9-495B-B617-714CC7E46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6BD2-B7BD-4F23-933B-5634E01C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2BBF-B613-4ABF-8097-BCD36A2F9935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02BE1-4DD2-4F4F-B66E-A3AB38AB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F6369-0428-43F2-8B03-033230DF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6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FBF9C-A154-455C-8E4C-19B57BF59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350F2-020C-4872-8EBE-B4DDF6EF4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E51A-F631-4AB6-A212-24E59BA3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F254-F82C-4AB7-B0BE-ED6A450CD5BD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B63A5-2489-48E1-A48C-EA79B84D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5FCE0-BE29-45CB-A750-1DAEFE25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67E6-AFA2-4B97-8E65-FA554454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57E1-8ABD-470B-8ECE-961A5E617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D7A6-08FF-4457-886C-0F049DBD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0A59-F08E-4342-8C8B-7104600D68A6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EBFA4-E40D-44B1-8571-66972B42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875F-2934-4DA9-9442-367B4D52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3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9C3F-AC40-4858-92A4-AD82F2EF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F7BC0-B01E-4AAB-991C-8C246417A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8A220-3E1E-423C-8997-6E600594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E024-D1DD-4434-8C82-FC7A0679AAF2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0B31-6FEA-4B53-B7A0-01BDED0F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D592C-5526-4C76-BCC6-BCFB7587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6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1ACB-10F0-4D91-8DA6-D61E5C11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D212-7652-453D-838C-1EF99375E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016F8-7034-438A-ABDF-679ACE606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AF68-D099-449F-8A66-1300C73E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8A43-03AE-4DD7-8FCA-7D14110C83DA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39D4C-E89E-4653-8A40-5FAC7531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5E02A-ED8A-4E62-BB65-F713667D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AF82-A2E1-4D5D-92ED-38F6E20B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DC010-ED43-4B49-A75D-EDBAF7A93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2912-5704-4FA1-81AA-818AC5AF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A91C2-10E4-40B5-BD26-1E4D60585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A99B9-89F9-49DE-AB7E-A4FE2A24E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A5568-F44B-4174-BA3A-C351EBC8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C3CC-900B-4C7A-AB2C-CE5D2E38FDED}" type="datetime1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574CE-91E0-4F55-AE6E-89BD44E4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44C15F-839E-4067-903E-E1357742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2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0292-6182-440E-AFAC-16CAD76E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0D281-B339-466C-B374-71752061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D0F9-ED76-44F2-8EF6-6648E44E39FD}" type="datetime1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1E1A-221E-484E-AAEF-66FBF46E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1843D-79B0-45BF-88A9-8F7646FE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DD7EB-26CF-4DEE-9C5B-2963E024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607D-C406-4FB4-805C-5E07B4201D6D}" type="datetime1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417AD-BAFC-4B5C-BD5B-24D4D655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D844F-468B-4D41-BFA6-480D7660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7A47-F8CF-4968-81FC-74EAC8AF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25CD-84D3-4F56-883C-A5F059C3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4FE42-91B8-4AE4-B73D-ED7BA68CD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26F33-4866-4E8A-8162-90D7D8F7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84C-98D2-480C-8EBB-99BD433F18D1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1F881-B437-4192-9F43-5AD745C0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BD607-70F9-4A7B-B77B-E63C920B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A852-6BA4-482A-9708-85351AB5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166B-DC1A-4B55-897C-92D1D6B0C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9A6A-2BD0-4E0E-ABFD-2EE5385F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D0BE8-46FD-4F5C-B353-5FDC31BF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9F59-93C7-4A82-BB08-710DF6652C16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3D2E5-5048-454E-958B-4481EEC9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31B79-DE97-41F8-9856-7B2C2B36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4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4D0177-DEDD-4BC2-BC54-368EAF77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221B9-FEA4-4EF3-B44C-C3414C9E0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7B302-4A1D-4459-BA45-352A10EE6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CB97-BF3E-4765-A4AA-0F70F4B845F2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2E83-F43C-41CF-A55F-E517AE04F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A108-44AE-43FD-9194-38E062433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4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5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BA43D33-4775-48D7-BA74-530442F16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869" y="2627449"/>
            <a:ext cx="7804261" cy="151204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  <a:cs typeface="Times New Roman" panose="02020603050405020304" pitchFamily="18" charset="0"/>
              </a:rPr>
              <a:t>Исследование воздействия реактивного момента, возникающего при перенацеливании оптических систем космического назначения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1D7FBCC-1DEA-44F3-8712-5B21677402DE}"/>
              </a:ext>
            </a:extLst>
          </p:cNvPr>
          <p:cNvSpPr txBox="1">
            <a:spLocks/>
          </p:cNvSpPr>
          <p:nvPr/>
        </p:nvSpPr>
        <p:spPr>
          <a:xfrm>
            <a:off x="4520146" y="6060017"/>
            <a:ext cx="2952750" cy="6032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1600" dirty="0">
                <a:cs typeface="Times New Roman" pitchFamily="18" charset="0"/>
              </a:rPr>
              <a:t>Санкт-Петербург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1600" dirty="0">
                <a:cs typeface="Times New Roman" pitchFamily="18" charset="0"/>
              </a:rPr>
              <a:t>2025 г.</a:t>
            </a:r>
          </a:p>
        </p:txBody>
      </p:sp>
      <p:sp>
        <p:nvSpPr>
          <p:cNvPr id="13" name="Прямоугольник 4">
            <a:extLst>
              <a:ext uri="{FF2B5EF4-FFF2-40B4-BE49-F238E27FC236}">
                <a16:creationId xmlns:a16="http://schemas.microsoft.com/office/drawing/2014/main" id="{015E545D-4E5E-451E-ADF1-BB3DFDA4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22" y="4547715"/>
            <a:ext cx="661287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cs typeface="Times New Roman" panose="02020603050405020304" pitchFamily="18" charset="0"/>
              </a:rPr>
              <a:t>Научный руководитель:</a:t>
            </a:r>
          </a:p>
          <a:p>
            <a:r>
              <a:rPr lang="ru-RU" sz="2000" dirty="0" err="1">
                <a:cs typeface="Times New Roman" panose="02020603050405020304" pitchFamily="18" charset="0"/>
              </a:rPr>
              <a:t>к.т.н</a:t>
            </a:r>
            <a:r>
              <a:rPr lang="ru-RU" sz="2000" dirty="0">
                <a:cs typeface="Times New Roman" panose="02020603050405020304" pitchFamily="18" charset="0"/>
              </a:rPr>
              <a:t>, доцент кафедры ЛИНС - Ларионов Д.Ю.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5ED294-6925-4DF8-9E6E-F05F75C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025245D1-5110-46EF-89F5-BE274E62A4EA}"/>
              </a:ext>
            </a:extLst>
          </p:cNvPr>
          <p:cNvGrpSpPr>
            <a:grpSpLocks noRot="1"/>
          </p:cNvGrpSpPr>
          <p:nvPr/>
        </p:nvGrpSpPr>
        <p:grpSpPr bwMode="auto">
          <a:xfrm>
            <a:off x="2193869" y="251207"/>
            <a:ext cx="7505700" cy="1671429"/>
            <a:chOff x="241" y="59"/>
            <a:chExt cx="5280" cy="1531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B2EFB213-EC89-4872-A697-FCFAE0F20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114"/>
              <a:ext cx="1804" cy="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Кафедра лазерных измерительных и навигационных систем</a:t>
              </a:r>
            </a:p>
            <a:p>
              <a:pPr algn="ctr" eaLnBrk="1" hangingPunct="1"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(ЛИНС)</a:t>
              </a:r>
            </a:p>
            <a:p>
              <a:pPr algn="r" eaLnBrk="1" hangingPunct="1">
                <a:buFontTx/>
                <a:buNone/>
              </a:pPr>
              <a:endParaRPr lang="ru-RU" altLang="ru-RU" sz="1400" dirty="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E75B8E25-C3F5-4E68-BE1A-34B9DD4AF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" y="1157"/>
              <a:ext cx="528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Ctr="1"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600"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DEC23CD5-D572-40FE-9E0D-0F9387A3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19"/>
              <a:ext cx="1221" cy="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ru-RU" altLang="ru-RU" sz="280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3DE62D49-59C4-4452-A221-C750D2499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59"/>
              <a:ext cx="2140" cy="1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Государственный Электротехнический Университет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Россия, 197376, С.-Петербург,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ул. </a:t>
              </a:r>
              <a:r>
                <a:rPr lang="ru-RU" altLang="ru-RU" sz="1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пр.Попова</a:t>
              </a: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5</a:t>
              </a:r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2820BEAC-8018-4C7E-878F-00CD68507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9"/>
              <a:ext cx="225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7B86892C-20A6-4DCE-93ED-6CCED0913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590"/>
              <a:ext cx="52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E88353A4-525C-4879-802A-81C7E978C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9"/>
              <a:ext cx="0" cy="10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1E3340A7-2C89-4A91-9FDE-AE8A963AC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" y="119"/>
              <a:ext cx="0" cy="10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DB21D940-B097-4E51-A530-34AFF3BCF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19"/>
              <a:ext cx="12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337AF820-2C55-4164-877E-7ADC88212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57"/>
              <a:ext cx="0" cy="15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69842DFE-F9DE-43B8-9B81-91801C304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119"/>
              <a:ext cx="180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CBCC6E07-F9E0-4D19-843C-D6CBD0F68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" y="1157"/>
              <a:ext cx="0" cy="15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25" name="Picture 18">
            <a:extLst>
              <a:ext uri="{FF2B5EF4-FFF2-40B4-BE49-F238E27FC236}">
                <a16:creationId xmlns:a16="http://schemas.microsoft.com/office/drawing/2014/main" id="{D0C8C90B-6688-4415-8856-C5BF24AC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9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36" y="257776"/>
            <a:ext cx="82232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Прямоугольник 17">
            <a:extLst>
              <a:ext uri="{FF2B5EF4-FFF2-40B4-BE49-F238E27FC236}">
                <a16:creationId xmlns:a16="http://schemas.microsoft.com/office/drawing/2014/main" id="{7DAFE768-CBF0-479A-AB4F-E0565B675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49" y="2014837"/>
            <a:ext cx="7505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Белан Илья Михайлович</a:t>
            </a:r>
            <a:endParaRPr lang="ru-RU" altLang="ru-RU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1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AB96D-4018-4048-99E8-E6715137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565150"/>
            <a:ext cx="4343400" cy="579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BC7E4-2078-4298-A741-F6880F4C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365" y="912283"/>
            <a:ext cx="4014470" cy="5352627"/>
          </a:xfrm>
          <a:prstGeom prst="rect">
            <a:avLst/>
          </a:prstGeom>
        </p:spPr>
      </p:pic>
      <p:sp>
        <p:nvSpPr>
          <p:cNvPr id="6" name="Rectangle 87">
            <a:extLst>
              <a:ext uri="{FF2B5EF4-FFF2-40B4-BE49-F238E27FC236}">
                <a16:creationId xmlns:a16="http://schemas.microsoft.com/office/drawing/2014/main" id="{738E5AF2-707B-45BC-99D8-382FABE39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Стенд измерения остаточного некомпенсированного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294862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0" y="939963"/>
            <a:ext cx="3023700" cy="2627690"/>
          </a:xfrm>
          <a:prstGeom prst="rect">
            <a:avLst/>
          </a:prstGeom>
        </p:spPr>
      </p:pic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1285710188"/>
              </p:ext>
            </p:extLst>
          </p:nvPr>
        </p:nvGraphicFramePr>
        <p:xfrm>
          <a:off x="276398" y="3877193"/>
          <a:ext cx="49815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4019886" y="587486"/>
                <a:ext cx="8013732" cy="3242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Узел подвеса стенда представляет собой колебательное звено первого порядка</a:t>
                </a:r>
              </a:p>
              <a:p>
                <a:endParaRPr lang="ru-RU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=0,52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рад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</m:t>
                          </m:r>
                        </m:den>
                      </m:f>
                    </m:oMath>
                  </m:oMathPara>
                </a14:m>
                <a:br>
                  <a:rPr lang="ru-RU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ru-RU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ru-RU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=1,57</m:t>
                    </m:r>
                    <m:f>
                      <m:fPr>
                        <m:ctrlP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ru-RU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система работает как интегратор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+mj-lt"/>
                </a:endParaRPr>
              </a:p>
              <a:p>
                <a:r>
                  <a:rPr lang="ru-RU" dirty="0">
                    <a:latin typeface="+mj-lt"/>
                  </a:rPr>
                  <a:t>		</a:t>
                </a:r>
              </a:p>
              <a:p>
                <a:endParaRPr lang="ru-RU" dirty="0">
                  <a:latin typeface="+mj-lt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86" y="587486"/>
                <a:ext cx="8013732" cy="3242683"/>
              </a:xfrm>
              <a:prstGeom prst="rect">
                <a:avLst/>
              </a:prstGeom>
              <a:blipFill>
                <a:blip r:embed="rId4"/>
                <a:stretch>
                  <a:fillRect l="-608" t="-940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C7751B-DD94-4CD2-B950-26B6AC7AB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26" y="3194942"/>
            <a:ext cx="4399082" cy="3075572"/>
          </a:xfrm>
          <a:prstGeom prst="rect">
            <a:avLst/>
          </a:prstGeom>
        </p:spPr>
      </p:pic>
      <p:sp>
        <p:nvSpPr>
          <p:cNvPr id="14" name="Rectangle 87">
            <a:extLst>
              <a:ext uri="{FF2B5EF4-FFF2-40B4-BE49-F238E27FC236}">
                <a16:creationId xmlns:a16="http://schemas.microsoft.com/office/drawing/2014/main" id="{3BCC9EF3-35C2-4B6E-817B-A074E71B8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Моделирование работы стенда</a:t>
            </a:r>
          </a:p>
        </p:txBody>
      </p:sp>
    </p:spTree>
    <p:extLst>
      <p:ext uri="{BB962C8B-B14F-4D97-AF65-F5344CB8AC3E}">
        <p14:creationId xmlns:p14="http://schemas.microsoft.com/office/powerpoint/2010/main" val="71084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12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4917485" y="684037"/>
            <a:ext cx="697064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Стороны маховика измеряются с помощью штангенциркуля ШЦЦ-</a:t>
            </a:r>
            <a:r>
              <a:rPr lang="en-US" sz="2400" dirty="0"/>
              <a:t>I-125-0,01 </a:t>
            </a:r>
            <a:r>
              <a:rPr lang="ru-RU" sz="2400" dirty="0"/>
              <a:t>с погрешностью 0,03 мм.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Масса маховика измеряется на весах </a:t>
            </a:r>
            <a:r>
              <a:rPr lang="en-US" sz="2400" dirty="0"/>
              <a:t>EK-12Ki </a:t>
            </a:r>
            <a:r>
              <a:rPr lang="ru-RU" sz="2400" dirty="0"/>
              <a:t>с пределом допускаемой погрешности </a:t>
            </a:r>
            <a:r>
              <a:rPr lang="en-US" sz="2400" dirty="0"/>
              <a:t>±3</a:t>
            </a:r>
            <a:r>
              <a:rPr lang="ru-RU" sz="2400" dirty="0"/>
              <a:t> г.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Рассчитывается плотность материала </a:t>
            </a:r>
            <a:br>
              <a:rPr lang="ru-RU" sz="2400" dirty="0"/>
            </a:b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Рассчитывается масса составных частей</a:t>
            </a:r>
            <a:br>
              <a:rPr lang="ru-RU" sz="2400" dirty="0"/>
            </a:b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Определяется момент инерции составных частей</a:t>
            </a:r>
            <a:br>
              <a:rPr lang="ru-RU" sz="2400" dirty="0"/>
            </a:b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Определяется суммарный момент инерции</a:t>
            </a:r>
          </a:p>
          <a:p>
            <a:pPr algn="just"/>
            <a:endParaRPr lang="ru-RU" sz="2400" dirty="0"/>
          </a:p>
          <a:p>
            <a:pPr algn="just"/>
            <a:br>
              <a:rPr lang="ru-RU" sz="2400" dirty="0"/>
            </a:br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F5ABB4-1D1D-46C1-8552-B8C8964C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838257"/>
            <a:ext cx="4702333" cy="3170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5CE986-D61E-44F6-99D5-3DA81B507ACD}"/>
              </a:ext>
            </a:extLst>
          </p:cNvPr>
          <p:cNvSpPr txBox="1"/>
          <p:nvPr/>
        </p:nvSpPr>
        <p:spPr>
          <a:xfrm>
            <a:off x="97523" y="4438552"/>
            <a:ext cx="5677524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Погрешность определяется по формуле:</a:t>
            </a:r>
          </a:p>
        </p:txBody>
      </p:sp>
      <p:sp>
        <p:nvSpPr>
          <p:cNvPr id="10" name="Rectangle 87">
            <a:extLst>
              <a:ext uri="{FF2B5EF4-FFF2-40B4-BE49-F238E27FC236}">
                <a16:creationId xmlns:a16="http://schemas.microsoft.com/office/drawing/2014/main" id="{2E7D84BE-00FF-40D5-82DC-40D3AA1B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Измерение момента инерции маховика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EB458-7859-488B-8961-77BABA0E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" y="4964502"/>
            <a:ext cx="4819962" cy="720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9DEBA-7E0B-4B07-8C4D-ED38799F6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419" y="2925748"/>
            <a:ext cx="1361409" cy="628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D93ED-BBB9-41B5-B490-0371237C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169" y="4007458"/>
            <a:ext cx="2225581" cy="460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9ADF5-6E36-49FD-B06B-CD9150FB6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424" y="4724613"/>
            <a:ext cx="1633070" cy="4988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B9BDF7-658C-4811-99C8-EB27949CA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272" y="5559602"/>
            <a:ext cx="4333332" cy="3513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F7B7C-69D1-40B2-B757-C2480D12C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35" y="5611136"/>
            <a:ext cx="5271043" cy="497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7E0F49-A635-4A48-9A4E-7DC774BE0A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487" y="6106691"/>
            <a:ext cx="595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4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13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4633546" y="684037"/>
            <a:ext cx="725458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Маховик устанавливается на бе</a:t>
            </a:r>
            <a:r>
              <a:rPr lang="en-US" sz="2400" dirty="0"/>
              <a:t>c</a:t>
            </a:r>
            <a:r>
              <a:rPr lang="ru-RU" sz="2400" dirty="0"/>
              <a:t>коллекторный двигатель ДБМ-40.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Двигатель ускоряется по трапециевидному закону.</a:t>
            </a:r>
            <a:br>
              <a:rPr lang="ru-RU" sz="2400" dirty="0"/>
            </a:br>
            <a:r>
              <a:rPr lang="ru-RU" sz="2400" dirty="0"/>
              <a:t>Скорость двигателя измеряется по датчику угла ЛИР-ДА190К (№ ФИФ ОЕИ 80050-20).</a:t>
            </a:r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ru-RU" sz="2400" dirty="0"/>
              <a:t>Погрешность измерения ускорения определяется многократными измерениями</a:t>
            </a:r>
          </a:p>
          <a:p>
            <a:pPr algn="just"/>
            <a:endParaRPr lang="ru-RU" sz="2400" dirty="0"/>
          </a:p>
          <a:p>
            <a:pPr algn="just"/>
            <a:endParaRPr lang="en-US" sz="2400" dirty="0"/>
          </a:p>
          <a:p>
            <a:pPr algn="just"/>
            <a:r>
              <a:rPr lang="ru-RU" sz="2400" dirty="0"/>
              <a:t>Итоговая погрешность</a:t>
            </a:r>
            <a:r>
              <a:rPr lang="en-US" sz="2400" dirty="0"/>
              <a:t> </a:t>
            </a:r>
            <a:r>
              <a:rPr lang="ru-RU" sz="2400" dirty="0"/>
              <a:t>измерения тестового момента:</a:t>
            </a:r>
            <a:br>
              <a:rPr lang="ru-RU" sz="2400" dirty="0"/>
            </a:br>
            <a:endParaRPr lang="ru-RU" sz="2400" dirty="0"/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pic>
        <p:nvPicPr>
          <p:cNvPr id="13" name="Рисунок 1">
            <a:extLst>
              <a:ext uri="{FF2B5EF4-FFF2-40B4-BE49-F238E27FC236}">
                <a16:creationId xmlns:a16="http://schemas.microsoft.com/office/drawing/2014/main" id="{86826F18-664E-4E3A-B0DC-C6F1B216BF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" y="4003039"/>
            <a:ext cx="4299914" cy="28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4B9C9-B2E1-4EB5-8F51-674728013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" y="684037"/>
            <a:ext cx="4299914" cy="3469167"/>
          </a:xfrm>
          <a:prstGeom prst="rect">
            <a:avLst/>
          </a:prstGeom>
        </p:spPr>
      </p:pic>
      <p:sp>
        <p:nvSpPr>
          <p:cNvPr id="14" name="Rectangle 87">
            <a:extLst>
              <a:ext uri="{FF2B5EF4-FFF2-40B4-BE49-F238E27FC236}">
                <a16:creationId xmlns:a16="http://schemas.microsoft.com/office/drawing/2014/main" id="{B125D4DA-F9B1-416F-AB89-A5B9CA4F6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Измерение ускорения маховика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D1F0A-2679-4649-915F-4D9D1445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4003039"/>
            <a:ext cx="2914650" cy="77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0C2CC-5704-4A86-B22A-24B7B553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901" y="5100696"/>
            <a:ext cx="6204899" cy="43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9E5B3-BE26-4D45-9B9B-81C73AA40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687" y="5924031"/>
            <a:ext cx="3795713" cy="4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7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14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870869" y="4887412"/>
            <a:ext cx="10342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sp>
        <p:nvSpPr>
          <p:cNvPr id="10" name="Rectangle 87">
            <a:extLst>
              <a:ext uri="{FF2B5EF4-FFF2-40B4-BE49-F238E27FC236}">
                <a16:creationId xmlns:a16="http://schemas.microsoft.com/office/drawing/2014/main" id="{BE82E0C8-9521-46A3-88CF-79E72106E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Погрешность гироскопа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3F871-9DDC-46C8-A9D5-F6A8F064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60" y="882023"/>
            <a:ext cx="3972479" cy="2638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4610C-5001-4C71-887E-ED4AF2BED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4" y="563574"/>
            <a:ext cx="7011378" cy="440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4F484-3EFE-4794-AFAD-A1FB93D1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45" y="4970088"/>
            <a:ext cx="1583394" cy="351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785C3-9BF4-494C-A942-3226D9257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487" y="5435984"/>
            <a:ext cx="2786063" cy="6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4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15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870869" y="4887412"/>
            <a:ext cx="10342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CC1F7-E166-4CE6-BB8B-5EB930DA1169}"/>
                  </a:ext>
                </a:extLst>
              </p:cNvPr>
              <p:cNvSpPr txBox="1"/>
              <p:nvPr/>
            </p:nvSpPr>
            <p:spPr>
              <a:xfrm>
                <a:off x="2862326" y="5157960"/>
                <a:ext cx="6190128" cy="97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𝟎𝟎𝟓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±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Н∙м</m:t>
                      </m:r>
                    </m:oMath>
                  </m:oMathPara>
                </a14:m>
                <a:endParaRPr lang="ru-RU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𝟎𝟎𝟓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CC1F7-E166-4CE6-BB8B-5EB930DA1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26" y="5157960"/>
                <a:ext cx="6190128" cy="9759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FABB59-BD48-464A-AC03-2116B66B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13" y="524779"/>
            <a:ext cx="7143396" cy="4535489"/>
          </a:xfrm>
          <a:prstGeom prst="rect">
            <a:avLst/>
          </a:prstGeom>
        </p:spPr>
      </p:pic>
      <p:sp>
        <p:nvSpPr>
          <p:cNvPr id="11" name="Rectangle 87">
            <a:extLst>
              <a:ext uri="{FF2B5EF4-FFF2-40B4-BE49-F238E27FC236}">
                <a16:creationId xmlns:a16="http://schemas.microsoft.com/office/drawing/2014/main" id="{D9878935-BFA9-42C2-A941-CC181DE82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3F741-9881-4A4E-A50D-422D24AE14FE}"/>
              </a:ext>
            </a:extLst>
          </p:cNvPr>
          <p:cNvSpPr txBox="1"/>
          <p:nvPr/>
        </p:nvSpPr>
        <p:spPr>
          <a:xfrm>
            <a:off x="3721266" y="6231560"/>
            <a:ext cx="389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0" dirty="0">
                <a:solidFill>
                  <a:srgbClr val="202021"/>
                </a:solidFill>
                <a:effectLst/>
              </a:rPr>
              <a:t>Номер в реестре: ФР.1.28.2024.49055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84823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231372" y="2217420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3. Экспериментальное измерение некомпенсированного момента ОМС</a:t>
            </a:r>
          </a:p>
        </p:txBody>
      </p:sp>
    </p:spTree>
    <p:extLst>
      <p:ext uri="{BB962C8B-B14F-4D97-AF65-F5344CB8AC3E}">
        <p14:creationId xmlns:p14="http://schemas.microsoft.com/office/powerpoint/2010/main" val="111481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F6426-FDD7-42E0-817D-102F277D4415}"/>
              </a:ext>
            </a:extLst>
          </p:cNvPr>
          <p:cNvSpPr txBox="1"/>
          <p:nvPr/>
        </p:nvSpPr>
        <p:spPr>
          <a:xfrm>
            <a:off x="3082787" y="-14776"/>
            <a:ext cx="58462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3600" dirty="0">
              <a:latin typeface="+mj-lt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C0FE0EB4-621F-4118-A54A-8A5B21A2F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63" y="715700"/>
            <a:ext cx="5231423" cy="29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E07F1BA-64AD-4288-BF39-CD31EBFF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35" y="3643201"/>
            <a:ext cx="5231422" cy="29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F3DE387-4EB9-4D27-88B0-A076F41F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9" y="597877"/>
            <a:ext cx="5231422" cy="29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3455B-6D51-4A34-B1D0-041AB10F5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40" y="3655627"/>
            <a:ext cx="4906060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F6426-FDD7-42E0-817D-102F277D4415}"/>
              </a:ext>
            </a:extLst>
          </p:cNvPr>
          <p:cNvSpPr txBox="1"/>
          <p:nvPr/>
        </p:nvSpPr>
        <p:spPr>
          <a:xfrm>
            <a:off x="3344454" y="-48366"/>
            <a:ext cx="58318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3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32CC0-3990-458E-BB1F-45E5054C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02" y="3625759"/>
            <a:ext cx="4716280" cy="2913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574694-35B3-48DD-A3CE-96514EE3C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" y="474594"/>
            <a:ext cx="4537972" cy="290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8028C-EF3D-4676-B1F1-8AAB62B1F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" y="3474907"/>
            <a:ext cx="4636929" cy="2946514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72E7E22C-4E39-47CC-B104-4EDF9A9F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0" y="515847"/>
            <a:ext cx="4798645" cy="26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67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807AF-B532-44F6-A3C5-779F1176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314B4-3CCB-44D2-AF5F-B866DD7E5345}"/>
              </a:ext>
            </a:extLst>
          </p:cNvPr>
          <p:cNvSpPr txBox="1"/>
          <p:nvPr/>
        </p:nvSpPr>
        <p:spPr>
          <a:xfrm>
            <a:off x="245214" y="796304"/>
            <a:ext cx="11384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Итоговый момент определяется как отношение ускорений рамы при перенацеливании и при тестовом воздействии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EEA9-50CF-470D-ADDC-678036E55340}"/>
                  </a:ext>
                </a:extLst>
              </p:cNvPr>
              <p:cNvSpPr txBox="1"/>
              <p:nvPr/>
            </p:nvSpPr>
            <p:spPr>
              <a:xfrm>
                <a:off x="403642" y="2212589"/>
                <a:ext cx="113847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ru-RU" b="0" i="1" smtClean="0">
                            <a:ea typeface="Cambria Math" panose="02040503050406030204" pitchFamily="18" charset="0"/>
                          </a:rPr>
                          <m:t>п</m:t>
                        </m:r>
                      </m:sub>
                    </m:sSub>
                  </m:oMath>
                </a14:m>
                <a:r>
                  <a:rPr lang="ru-RU" dirty="0"/>
                  <a:t> - ускорение рамы при перенацеливании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ru-RU" i="1">
                            <a:ea typeface="Cambria Math" panose="02040503050406030204" pitchFamily="18" charset="0"/>
                          </a:rPr>
                          <m:t>т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ускорение рамы при тестовом воздействии</a:t>
                </a:r>
                <a:r>
                  <a:rPr lang="en-US" dirty="0"/>
                  <a:t>;</a:t>
                </a:r>
              </a:p>
              <a:p>
                <a:pPr algn="just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ea typeface="Cambria Math" panose="02040503050406030204" pitchFamily="18" charset="0"/>
                          </a:rPr>
                          <m:t>т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эталонный момент маховика, равный 0,005 </a:t>
                </a:r>
                <a:r>
                  <a:rPr lang="ru-RU" dirty="0" err="1"/>
                  <a:t>Н·м</a:t>
                </a:r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EEA9-50CF-470D-ADDC-678036E5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2" y="2212589"/>
                <a:ext cx="11384715" cy="646331"/>
              </a:xfrm>
              <a:prstGeom prst="rect">
                <a:avLst/>
              </a:prstGeom>
              <a:blipFill>
                <a:blip r:embed="rId2"/>
                <a:stretch>
                  <a:fillRect l="-42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2D4F23-C892-455A-BC43-0102E4B041BF}"/>
              </a:ext>
            </a:extLst>
          </p:cNvPr>
          <p:cNvSpPr txBox="1"/>
          <p:nvPr/>
        </p:nvSpPr>
        <p:spPr>
          <a:xfrm>
            <a:off x="3046895" y="-61880"/>
            <a:ext cx="6098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</a:p>
          <a:p>
            <a:endParaRPr lang="ru-RU" sz="3600" dirty="0">
              <a:latin typeface="+mj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F5BABE3-76B6-4A4B-96A9-8DA2574FE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21" y="2927838"/>
            <a:ext cx="5236308" cy="294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2EFC42-58F9-4ED0-B552-EA5EB0BF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9" y="2978442"/>
            <a:ext cx="5056381" cy="284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6A8D43-BA32-4013-9C7F-8C658637C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338" y="1407955"/>
            <a:ext cx="1471321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54E4E-D314-4493-952D-86FE0172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134C49-3B45-4426-B76E-A78F1044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" y="3359345"/>
            <a:ext cx="38862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851917-323C-48B1-94F8-9385B3A5F608}"/>
              </a:ext>
            </a:extLst>
          </p:cNvPr>
          <p:cNvGrpSpPr/>
          <p:nvPr/>
        </p:nvGrpSpPr>
        <p:grpSpPr>
          <a:xfrm>
            <a:off x="165268" y="1208016"/>
            <a:ext cx="3886200" cy="1377958"/>
            <a:chOff x="237563" y="1936595"/>
            <a:chExt cx="3796555" cy="13779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A12B71-7F7E-4093-BAF3-6348C6C83AC6}"/>
                </a:ext>
              </a:extLst>
            </p:cNvPr>
            <p:cNvSpPr txBox="1"/>
            <p:nvPr/>
          </p:nvSpPr>
          <p:spPr>
            <a:xfrm>
              <a:off x="237564" y="1936596"/>
              <a:ext cx="3303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Рост требований к пространственному разрешению и чувствительности у объективов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EB3930-F9F9-460C-84B8-D913160C87DC}"/>
                </a:ext>
              </a:extLst>
            </p:cNvPr>
            <p:cNvSpPr/>
            <p:nvPr/>
          </p:nvSpPr>
          <p:spPr>
            <a:xfrm>
              <a:off x="237563" y="1936595"/>
              <a:ext cx="3796555" cy="137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12250-82C1-4657-9DF1-4FAF303D529B}"/>
              </a:ext>
            </a:extLst>
          </p:cNvPr>
          <p:cNvGrpSpPr/>
          <p:nvPr/>
        </p:nvGrpSpPr>
        <p:grpSpPr>
          <a:xfrm>
            <a:off x="4356847" y="1208016"/>
            <a:ext cx="4307663" cy="1373383"/>
            <a:chOff x="4724400" y="1897067"/>
            <a:chExt cx="4809565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5BE65A-20B7-45D2-8CD3-D8EF3CB2DC65}"/>
                </a:ext>
              </a:extLst>
            </p:cNvPr>
            <p:cNvSpPr txBox="1"/>
            <p:nvPr/>
          </p:nvSpPr>
          <p:spPr>
            <a:xfrm>
              <a:off x="4812467" y="2086042"/>
              <a:ext cx="4719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Увеличение геометрических размеров оптических систем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95CAD3-818F-4987-BF93-E0255D620ABC}"/>
                </a:ext>
              </a:extLst>
            </p:cNvPr>
            <p:cNvSpPr/>
            <p:nvPr/>
          </p:nvSpPr>
          <p:spPr>
            <a:xfrm>
              <a:off x="4724400" y="1897067"/>
              <a:ext cx="4809565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21E86A-DECD-4EDD-A133-9ABC775F5AE2}"/>
              </a:ext>
            </a:extLst>
          </p:cNvPr>
          <p:cNvSpPr txBox="1"/>
          <p:nvPr/>
        </p:nvSpPr>
        <p:spPr>
          <a:xfrm>
            <a:off x="9081826" y="185186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метода измерения реактивного момента ОМС.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913EC-396C-465E-9870-61562F1DDF97}"/>
              </a:ext>
            </a:extLst>
          </p:cNvPr>
          <p:cNvSpPr txBox="1"/>
          <p:nvPr/>
        </p:nvSpPr>
        <p:spPr>
          <a:xfrm>
            <a:off x="9081826" y="351638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Оптимизация методов компенсации на основе измерений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1A5EE-F7BC-4CF0-9410-38D1B80940E7}"/>
              </a:ext>
            </a:extLst>
          </p:cNvPr>
          <p:cNvSpPr txBox="1"/>
          <p:nvPr/>
        </p:nvSpPr>
        <p:spPr>
          <a:xfrm>
            <a:off x="9202850" y="1389067"/>
            <a:ext cx="215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Решение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5E480-D2C2-4528-869D-5C64D1AC0538}"/>
              </a:ext>
            </a:extLst>
          </p:cNvPr>
          <p:cNvSpPr/>
          <p:nvPr/>
        </p:nvSpPr>
        <p:spPr>
          <a:xfrm>
            <a:off x="8902531" y="1240312"/>
            <a:ext cx="2922495" cy="34459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9566E3-88EE-4F93-BF55-C3EA61A75130}"/>
              </a:ext>
            </a:extLst>
          </p:cNvPr>
          <p:cNvSpPr/>
          <p:nvPr/>
        </p:nvSpPr>
        <p:spPr>
          <a:xfrm>
            <a:off x="8971211" y="1907154"/>
            <a:ext cx="2743199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AB0C2-6EAF-4333-92BD-156ED789D41C}"/>
              </a:ext>
            </a:extLst>
          </p:cNvPr>
          <p:cNvSpPr/>
          <p:nvPr/>
        </p:nvSpPr>
        <p:spPr>
          <a:xfrm>
            <a:off x="9002590" y="3537939"/>
            <a:ext cx="2743199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53A19-EAC8-40EA-966E-E01D8CF49A0D}"/>
              </a:ext>
            </a:extLst>
          </p:cNvPr>
          <p:cNvGrpSpPr/>
          <p:nvPr/>
        </p:nvGrpSpPr>
        <p:grpSpPr>
          <a:xfrm>
            <a:off x="4369624" y="3068523"/>
            <a:ext cx="4307285" cy="1113852"/>
            <a:chOff x="4467967" y="2905730"/>
            <a:chExt cx="4307285" cy="11138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2E86A7-A7A8-40FE-B955-840DAC2BE6FD}"/>
                </a:ext>
              </a:extLst>
            </p:cNvPr>
            <p:cNvSpPr txBox="1"/>
            <p:nvPr/>
          </p:nvSpPr>
          <p:spPr>
            <a:xfrm>
              <a:off x="4559601" y="3000991"/>
              <a:ext cx="42156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Система стабилизации КА не обеспечивает требуемого уровня подавления возмущающего воздействия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EFF24-8F6D-4DD2-BFEC-B0FF5514A58B}"/>
                </a:ext>
              </a:extLst>
            </p:cNvPr>
            <p:cNvSpPr/>
            <p:nvPr/>
          </p:nvSpPr>
          <p:spPr>
            <a:xfrm>
              <a:off x="4467967" y="2905730"/>
              <a:ext cx="4294886" cy="1113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18FEC8-BABE-4427-AF91-7BEB7D8597F1}"/>
              </a:ext>
            </a:extLst>
          </p:cNvPr>
          <p:cNvGrpSpPr/>
          <p:nvPr/>
        </p:nvGrpSpPr>
        <p:grpSpPr>
          <a:xfrm>
            <a:off x="4369624" y="4606030"/>
            <a:ext cx="4342929" cy="685570"/>
            <a:chOff x="4444721" y="3919137"/>
            <a:chExt cx="4342929" cy="6855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154116-4A36-4EAF-A493-20DEB75DF307}"/>
                </a:ext>
              </a:extLst>
            </p:cNvPr>
            <p:cNvSpPr txBox="1"/>
            <p:nvPr/>
          </p:nvSpPr>
          <p:spPr>
            <a:xfrm>
              <a:off x="4571999" y="3958376"/>
              <a:ext cx="42156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Возникают остаточные угловые колебания КА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3E107C-EFCB-440A-B1E1-A834854450CC}"/>
                </a:ext>
              </a:extLst>
            </p:cNvPr>
            <p:cNvSpPr/>
            <p:nvPr/>
          </p:nvSpPr>
          <p:spPr>
            <a:xfrm>
              <a:off x="4444721" y="3919137"/>
              <a:ext cx="4294886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Rectangle 87">
            <a:extLst>
              <a:ext uri="{FF2B5EF4-FFF2-40B4-BE49-F238E27FC236}">
                <a16:creationId xmlns:a16="http://schemas.microsoft.com/office/drawing/2014/main" id="{2A104039-F671-44EC-AC97-9FAF9319B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282" y="963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 исследований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D7BCD4-CEF2-41E4-AA19-3A7772189210}"/>
              </a:ext>
            </a:extLst>
          </p:cNvPr>
          <p:cNvGrpSpPr/>
          <p:nvPr/>
        </p:nvGrpSpPr>
        <p:grpSpPr>
          <a:xfrm>
            <a:off x="4369624" y="5778724"/>
            <a:ext cx="4362268" cy="584559"/>
            <a:chOff x="4467967" y="5348136"/>
            <a:chExt cx="4362268" cy="5845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03CFE-92AE-41ED-8784-1B8E36415087}"/>
                </a:ext>
              </a:extLst>
            </p:cNvPr>
            <p:cNvSpPr txBox="1"/>
            <p:nvPr/>
          </p:nvSpPr>
          <p:spPr>
            <a:xfrm>
              <a:off x="4614584" y="5443397"/>
              <a:ext cx="4215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Размытие изображения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520998-9E4E-4B37-97F8-F554C45EA5E2}"/>
                </a:ext>
              </a:extLst>
            </p:cNvPr>
            <p:cNvSpPr/>
            <p:nvPr/>
          </p:nvSpPr>
          <p:spPr>
            <a:xfrm>
              <a:off x="4467967" y="5348136"/>
              <a:ext cx="4307285" cy="584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37E2CB-82AA-46B9-8BA5-4E08B188B653}"/>
              </a:ext>
            </a:extLst>
          </p:cNvPr>
          <p:cNvCxnSpPr>
            <a:stCxn id="11" idx="2"/>
            <a:endCxn id="21" idx="0"/>
          </p:cNvCxnSpPr>
          <p:nvPr/>
        </p:nvCxnSpPr>
        <p:spPr>
          <a:xfrm>
            <a:off x="6510679" y="2581399"/>
            <a:ext cx="6388" cy="48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F884C7-C8AB-425F-A1E5-89F9DBCF48B5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6517067" y="4182375"/>
            <a:ext cx="0" cy="4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6A4C33-E1F0-407D-AEA9-E3CE399BC227}"/>
              </a:ext>
            </a:extLst>
          </p:cNvPr>
          <p:cNvCxnSpPr>
            <a:stCxn id="24" idx="2"/>
            <a:endCxn id="31" idx="0"/>
          </p:cNvCxnSpPr>
          <p:nvPr/>
        </p:nvCxnSpPr>
        <p:spPr>
          <a:xfrm>
            <a:off x="6517067" y="5252361"/>
            <a:ext cx="6200" cy="52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DE5F5D-33B3-4E87-85CA-342178D6CE4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051468" y="1894708"/>
            <a:ext cx="305379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23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1AEF245-FFD7-44F7-B4D8-413E51D219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5432449"/>
                  </p:ext>
                </p:extLst>
              </p:nvPr>
            </p:nvGraphicFramePr>
            <p:xfrm>
              <a:off x="908539" y="1318590"/>
              <a:ext cx="10134268" cy="27496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61706">
                      <a:extLst>
                        <a:ext uri="{9D8B030D-6E8A-4147-A177-3AD203B41FA5}">
                          <a16:colId xmlns:a16="http://schemas.microsoft.com/office/drawing/2014/main" val="1126748059"/>
                        </a:ext>
                      </a:extLst>
                    </a:gridCol>
                    <a:gridCol w="1055341">
                      <a:extLst>
                        <a:ext uri="{9D8B030D-6E8A-4147-A177-3AD203B41FA5}">
                          <a16:colId xmlns:a16="http://schemas.microsoft.com/office/drawing/2014/main" val="3719605934"/>
                        </a:ext>
                      </a:extLst>
                    </a:gridCol>
                    <a:gridCol w="1425388">
                      <a:extLst>
                        <a:ext uri="{9D8B030D-6E8A-4147-A177-3AD203B41FA5}">
                          <a16:colId xmlns:a16="http://schemas.microsoft.com/office/drawing/2014/main" val="22408012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2680502640"/>
                        </a:ext>
                      </a:extLst>
                    </a:gridCol>
                    <a:gridCol w="1255469">
                      <a:extLst>
                        <a:ext uri="{9D8B030D-6E8A-4147-A177-3AD203B41FA5}">
                          <a16:colId xmlns:a16="http://schemas.microsoft.com/office/drawing/2014/main" val="3542059144"/>
                        </a:ext>
                      </a:extLst>
                    </a:gridCol>
                    <a:gridCol w="1161412">
                      <a:extLst>
                        <a:ext uri="{9D8B030D-6E8A-4147-A177-3AD203B41FA5}">
                          <a16:colId xmlns:a16="http://schemas.microsoft.com/office/drawing/2014/main" val="498588665"/>
                        </a:ext>
                      </a:extLst>
                    </a:gridCol>
                    <a:gridCol w="962813">
                      <a:extLst>
                        <a:ext uri="{9D8B030D-6E8A-4147-A177-3AD203B41FA5}">
                          <a16:colId xmlns:a16="http://schemas.microsoft.com/office/drawing/2014/main" val="1815112902"/>
                        </a:ext>
                      </a:extLst>
                    </a:gridCol>
                    <a:gridCol w="896471">
                      <a:extLst>
                        <a:ext uri="{9D8B030D-6E8A-4147-A177-3AD203B41FA5}">
                          <a16:colId xmlns:a16="http://schemas.microsoft.com/office/drawing/2014/main" val="3018079239"/>
                        </a:ext>
                      </a:extLst>
                    </a:gridCol>
                    <a:gridCol w="923362">
                      <a:extLst>
                        <a:ext uri="{9D8B030D-6E8A-4147-A177-3AD203B41FA5}">
                          <a16:colId xmlns:a16="http://schemas.microsoft.com/office/drawing/2014/main" val="1826274213"/>
                        </a:ext>
                      </a:extLst>
                    </a:gridCol>
                  </a:tblGrid>
                  <a:tr h="598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размерность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5304729"/>
                      </a:ext>
                    </a:extLst>
                  </a:tr>
                  <a:tr h="12239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Параметр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Коэффициент редукции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Момент инерции подвижной части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Расчётный момент инерции маховика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Момент инерции маховика по чертежу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Добавочный момент инерции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Радиус наружный кольца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Радиус внутренний кольца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Удельный вес материала кольца (латунь)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5224993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Z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1,9000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0,0119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0,0113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0,0006</a:t>
                          </a:r>
                          <a:endParaRPr lang="ru-RU" sz="16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0,1050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0,0900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8500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95281721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Y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161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2,84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0,0176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0,0169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0,0007</a:t>
                          </a:r>
                          <a:endParaRPr lang="ru-RU" sz="16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0,0955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0,0725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8500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9861660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1AEF245-FFD7-44F7-B4D8-413E51D219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5432449"/>
                  </p:ext>
                </p:extLst>
              </p:nvPr>
            </p:nvGraphicFramePr>
            <p:xfrm>
              <a:off x="908539" y="1318590"/>
              <a:ext cx="10134268" cy="27496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61706">
                      <a:extLst>
                        <a:ext uri="{9D8B030D-6E8A-4147-A177-3AD203B41FA5}">
                          <a16:colId xmlns:a16="http://schemas.microsoft.com/office/drawing/2014/main" val="1126748059"/>
                        </a:ext>
                      </a:extLst>
                    </a:gridCol>
                    <a:gridCol w="1055341">
                      <a:extLst>
                        <a:ext uri="{9D8B030D-6E8A-4147-A177-3AD203B41FA5}">
                          <a16:colId xmlns:a16="http://schemas.microsoft.com/office/drawing/2014/main" val="3719605934"/>
                        </a:ext>
                      </a:extLst>
                    </a:gridCol>
                    <a:gridCol w="1425388">
                      <a:extLst>
                        <a:ext uri="{9D8B030D-6E8A-4147-A177-3AD203B41FA5}">
                          <a16:colId xmlns:a16="http://schemas.microsoft.com/office/drawing/2014/main" val="22408012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2680502640"/>
                        </a:ext>
                      </a:extLst>
                    </a:gridCol>
                    <a:gridCol w="1255469">
                      <a:extLst>
                        <a:ext uri="{9D8B030D-6E8A-4147-A177-3AD203B41FA5}">
                          <a16:colId xmlns:a16="http://schemas.microsoft.com/office/drawing/2014/main" val="3542059144"/>
                        </a:ext>
                      </a:extLst>
                    </a:gridCol>
                    <a:gridCol w="1161412">
                      <a:extLst>
                        <a:ext uri="{9D8B030D-6E8A-4147-A177-3AD203B41FA5}">
                          <a16:colId xmlns:a16="http://schemas.microsoft.com/office/drawing/2014/main" val="498588665"/>
                        </a:ext>
                      </a:extLst>
                    </a:gridCol>
                    <a:gridCol w="962813">
                      <a:extLst>
                        <a:ext uri="{9D8B030D-6E8A-4147-A177-3AD203B41FA5}">
                          <a16:colId xmlns:a16="http://schemas.microsoft.com/office/drawing/2014/main" val="1815112902"/>
                        </a:ext>
                      </a:extLst>
                    </a:gridCol>
                    <a:gridCol w="896471">
                      <a:extLst>
                        <a:ext uri="{9D8B030D-6E8A-4147-A177-3AD203B41FA5}">
                          <a16:colId xmlns:a16="http://schemas.microsoft.com/office/drawing/2014/main" val="3018079239"/>
                        </a:ext>
                      </a:extLst>
                    </a:gridCol>
                    <a:gridCol w="923362">
                      <a:extLst>
                        <a:ext uri="{9D8B030D-6E8A-4147-A177-3AD203B41FA5}">
                          <a16:colId xmlns:a16="http://schemas.microsoft.com/office/drawing/2014/main" val="1826274213"/>
                        </a:ext>
                      </a:extLst>
                    </a:gridCol>
                  </a:tblGrid>
                  <a:tr h="598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размерность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3248" t="-1020" r="-450000" b="-3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14286" t="-1020" r="-437245" b="-3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4175" t="-1020" r="-316019" b="-3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35789" t="-1020" r="-242632" b="-3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95395" t="-1020" r="-2632" b="-3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5304729"/>
                      </a:ext>
                    </a:extLst>
                  </a:tr>
                  <a:tr h="12239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Параметр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Коэффициент редукции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Момент инерции подвижной части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Расчётный момент инерции маховика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Момент инерции маховика по чертежу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Добавочный момент инерции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Радиус наружный кольца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Радиус внутренний кольца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Удельный вес материала кольца (латунь)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5224993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Z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1,9000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0,0119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0,0113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0,0006</a:t>
                          </a:r>
                          <a:endParaRPr lang="ru-RU" sz="16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0,1050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0,0900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8500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95281721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Y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161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2,84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0,0176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0,0169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0,0007</a:t>
                          </a:r>
                          <a:endParaRPr lang="ru-RU" sz="16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0,0955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0,0725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8500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986166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0EF9-93DB-4FD1-A967-1BA8B019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FED2E-B878-4150-8ECC-73C97730A573}"/>
              </a:ext>
            </a:extLst>
          </p:cNvPr>
          <p:cNvSpPr txBox="1"/>
          <p:nvPr/>
        </p:nvSpPr>
        <p:spPr>
          <a:xfrm>
            <a:off x="4442561" y="0"/>
            <a:ext cx="3066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Расчет добавочных колец</a:t>
            </a:r>
          </a:p>
        </p:txBody>
      </p:sp>
    </p:spTree>
    <p:extLst>
      <p:ext uri="{BB962C8B-B14F-4D97-AF65-F5344CB8AC3E}">
        <p14:creationId xmlns:p14="http://schemas.microsoft.com/office/powerpoint/2010/main" val="104400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2DE9B-4C21-4CCB-8B8A-ECC3DE236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30" y="958820"/>
            <a:ext cx="5801070" cy="2900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38F3FC-664F-4DF6-B403-DD31351F8B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r="6771"/>
          <a:stretch/>
        </p:blipFill>
        <p:spPr>
          <a:xfrm>
            <a:off x="5658481" y="3909743"/>
            <a:ext cx="5296978" cy="29398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7803BF-F177-420D-B97A-A1EA7BDF3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1" y="3859354"/>
            <a:ext cx="5801070" cy="2900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CF474-E439-42B8-B9CA-E2D5332062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" r="5800"/>
          <a:stretch/>
        </p:blipFill>
        <p:spPr>
          <a:xfrm>
            <a:off x="351423" y="958820"/>
            <a:ext cx="5201307" cy="2950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DD273-50E2-4866-AA5A-12A4B074B39B}"/>
              </a:ext>
            </a:extLst>
          </p:cNvPr>
          <p:cNvSpPr txBox="1"/>
          <p:nvPr/>
        </p:nvSpPr>
        <p:spPr>
          <a:xfrm>
            <a:off x="4082852" y="0"/>
            <a:ext cx="402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623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DA20-129C-4165-A4ED-C2B1EDEAB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81" y="3846196"/>
            <a:ext cx="5191246" cy="259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A96C0-7383-46EF-BE56-D8E920084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2" y="3714901"/>
            <a:ext cx="5556738" cy="2778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004C9C-7E22-4A74-B769-5CCB8895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150" y="936532"/>
            <a:ext cx="5399650" cy="2699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E5575-0C07-4DBD-810C-C57305A2B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3" y="773723"/>
            <a:ext cx="5556738" cy="2778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8F78E-CFB1-4C1F-A2EA-02D5D71DF42B}"/>
              </a:ext>
            </a:extLst>
          </p:cNvPr>
          <p:cNvSpPr txBox="1"/>
          <p:nvPr/>
        </p:nvSpPr>
        <p:spPr>
          <a:xfrm>
            <a:off x="4094200" y="-35380"/>
            <a:ext cx="41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спутника. 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312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BE4AC-44B7-48F6-93E2-535F7CD3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228E-1D0A-41D0-9260-EAA3A2FD5AD3}"/>
              </a:ext>
            </a:extLst>
          </p:cNvPr>
          <p:cNvGrpSpPr/>
          <p:nvPr/>
        </p:nvGrpSpPr>
        <p:grpSpPr>
          <a:xfrm>
            <a:off x="329996" y="984831"/>
            <a:ext cx="5310543" cy="1372676"/>
            <a:chOff x="838200" y="3244334"/>
            <a:chExt cx="5310543" cy="1372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223E22-0678-43B5-A0A1-C247789F9D63}"/>
                    </a:ext>
                  </a:extLst>
                </p:cNvPr>
                <p:cNvSpPr txBox="1"/>
                <p:nvPr/>
              </p:nvSpPr>
              <p:spPr>
                <a:xfrm>
                  <a:off x="838200" y="3610997"/>
                  <a:ext cx="28427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b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223E22-0678-43B5-A0A1-C247789F9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610997"/>
                  <a:ext cx="284270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F38EF7-602B-408E-8EF5-AAFE8719A305}"/>
                    </a:ext>
                  </a:extLst>
                </p:cNvPr>
                <p:cNvSpPr txBox="1"/>
                <p:nvPr/>
              </p:nvSpPr>
              <p:spPr>
                <a:xfrm>
                  <a:off x="941292" y="3970679"/>
                  <a:ext cx="520745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ru-RU" dirty="0"/>
                    <a:t>фокусное расстояние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угловое перемещение, накопленное за 0,2 с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F38EF7-602B-408E-8EF5-AAFE8719A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92" y="3970679"/>
                  <a:ext cx="520745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5660" b="-283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EE9C68-C9B2-4346-B476-C544F2717E8E}"/>
                </a:ext>
              </a:extLst>
            </p:cNvPr>
            <p:cNvSpPr txBox="1"/>
            <p:nvPr/>
          </p:nvSpPr>
          <p:spPr>
            <a:xfrm>
              <a:off x="1005157" y="3244334"/>
              <a:ext cx="2840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Размытие по осям </a:t>
              </a:r>
              <a:r>
                <a:rPr lang="en-US" i="1" dirty="0"/>
                <a:t>OY </a:t>
              </a:r>
              <a:r>
                <a:rPr lang="ru-RU" dirty="0"/>
                <a:t>и </a:t>
              </a:r>
              <a:r>
                <a:rPr lang="en-US" i="1" dirty="0"/>
                <a:t>OZ:</a:t>
              </a:r>
              <a:endParaRPr lang="ru-RU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A60F0AD-7A60-486F-8DEF-E6B2A03FE98C}"/>
              </a:ext>
            </a:extLst>
          </p:cNvPr>
          <p:cNvGrpSpPr/>
          <p:nvPr/>
        </p:nvGrpSpPr>
        <p:grpSpPr>
          <a:xfrm>
            <a:off x="6756778" y="1034488"/>
            <a:ext cx="5310543" cy="1372676"/>
            <a:chOff x="838200" y="3244334"/>
            <a:chExt cx="5310543" cy="1372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30300A-B6F1-4AAF-8E3D-EBC874F039D2}"/>
                    </a:ext>
                  </a:extLst>
                </p:cNvPr>
                <p:cNvSpPr txBox="1"/>
                <p:nvPr/>
              </p:nvSpPr>
              <p:spPr>
                <a:xfrm>
                  <a:off x="838200" y="3610997"/>
                  <a:ext cx="28427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30300A-B6F1-4AAF-8E3D-EBC874F03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610997"/>
                  <a:ext cx="28427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C5DABC-4F78-4A32-B952-5CE18BA29CA9}"/>
                    </a:ext>
                  </a:extLst>
                </p:cNvPr>
                <p:cNvSpPr txBox="1"/>
                <p:nvPr/>
              </p:nvSpPr>
              <p:spPr>
                <a:xfrm>
                  <a:off x="941292" y="3970679"/>
                  <a:ext cx="520745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Радиус изображения объектива</m:t>
                        </m:r>
                      </m:oMath>
                    </m:oMathPara>
                  </a14:m>
                  <a:endParaRPr lang="ru-RU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угловое перемещение, накопленное за 0,2 с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C5DABC-4F78-4A32-B952-5CE18BA29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92" y="3970679"/>
                  <a:ext cx="5207451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283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8905CD-273D-4752-81BC-4A7E031B4DCF}"/>
                </a:ext>
              </a:extLst>
            </p:cNvPr>
            <p:cNvSpPr txBox="1"/>
            <p:nvPr/>
          </p:nvSpPr>
          <p:spPr>
            <a:xfrm>
              <a:off x="1005157" y="3244334"/>
              <a:ext cx="2282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Размытие по оси </a:t>
              </a:r>
              <a:r>
                <a:rPr lang="en-US" i="1" dirty="0"/>
                <a:t>O</a:t>
              </a:r>
              <a:r>
                <a:rPr lang="ru-RU" i="1" dirty="0"/>
                <a:t>Х</a:t>
              </a:r>
              <a:r>
                <a:rPr lang="en-US" i="1" dirty="0"/>
                <a:t>:</a:t>
              </a:r>
              <a:endParaRPr lang="ru-RU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15243FB-0879-4191-B4B2-BF51600D94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r="5222"/>
          <a:stretch/>
        </p:blipFill>
        <p:spPr>
          <a:xfrm>
            <a:off x="160417" y="2663262"/>
            <a:ext cx="5752791" cy="329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8390FF-1605-493D-923C-BAD6BC7B48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r="6690"/>
          <a:stretch/>
        </p:blipFill>
        <p:spPr>
          <a:xfrm>
            <a:off x="5956198" y="2663262"/>
            <a:ext cx="5766004" cy="3292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BA9280-D22F-4AC6-859D-2317272D5437}"/>
              </a:ext>
            </a:extLst>
          </p:cNvPr>
          <p:cNvSpPr txBox="1"/>
          <p:nvPr/>
        </p:nvSpPr>
        <p:spPr>
          <a:xfrm>
            <a:off x="3035354" y="-93191"/>
            <a:ext cx="6121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спутника. Размытие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51851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EB10-AFAD-4924-8D83-9126555F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24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FC73DA-BF07-4BA7-AB2A-12AE8A460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" y="1585650"/>
            <a:ext cx="5333559" cy="399864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7BDC1-13B5-43EC-8854-96734669C31D}"/>
              </a:ext>
            </a:extLst>
          </p:cNvPr>
          <p:cNvSpPr txBox="1"/>
          <p:nvPr/>
        </p:nvSpPr>
        <p:spPr>
          <a:xfrm>
            <a:off x="5425923" y="4845631"/>
            <a:ext cx="66787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S-кривая обеспечивает плавное изменение ускорения - отсутствие резких скачков моментов.</a:t>
            </a:r>
          </a:p>
          <a:p>
            <a:r>
              <a:rPr lang="ru-RU" dirty="0"/>
              <a:t>Минимизация возбуждения собственных колебаний КА.</a:t>
            </a:r>
          </a:p>
          <a:p>
            <a:r>
              <a:rPr lang="ru-RU" dirty="0"/>
              <a:t>Снижение резонансных эффектов, основная энергоёмкость спектра сосредоточена вблизи нуля герц.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AF83C-610B-4FF3-A5F4-EC1B9EAAE35A}"/>
              </a:ext>
            </a:extLst>
          </p:cNvPr>
          <p:cNvSpPr txBox="1"/>
          <p:nvPr/>
        </p:nvSpPr>
        <p:spPr>
          <a:xfrm>
            <a:off x="3499908" y="0"/>
            <a:ext cx="400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управления двигателем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8B0AB-EB1B-451D-B446-45028C6D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1413389"/>
            <a:ext cx="5819775" cy="18524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F1873-FFE6-49A8-8180-AFE95403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073" y="3522078"/>
            <a:ext cx="4452334" cy="9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43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5848B-CB5E-4492-9664-7386CE1D1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64" y="926901"/>
            <a:ext cx="5715000" cy="152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Критерии оптимальности:</a:t>
            </a:r>
          </a:p>
          <a:p>
            <a:r>
              <a:rPr lang="ru-RU" sz="2000" dirty="0"/>
              <a:t>Минимальный рывок (производная ускорения)</a:t>
            </a:r>
          </a:p>
          <a:p>
            <a:r>
              <a:rPr lang="ru-RU" sz="2000" dirty="0"/>
              <a:t>Минимальное пиковое ускорение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714F9-F0A5-4866-9E3B-CF9F8A42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7F989B-8B10-48A2-960E-72418A110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08"/>
            <a:ext cx="6190999" cy="4641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DEC5DB-CC30-477D-8A42-67FCDB84374F}"/>
              </a:ext>
            </a:extLst>
          </p:cNvPr>
          <p:cNvSpPr txBox="1"/>
          <p:nvPr/>
        </p:nvSpPr>
        <p:spPr>
          <a:xfrm>
            <a:off x="3499908" y="0"/>
            <a:ext cx="400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управления двигателем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207F5B-DB02-4498-B9F0-D381D292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51" y="2454076"/>
            <a:ext cx="6291913" cy="314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ED360-95FC-4252-8433-A1E3B461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0105-FDB6-418F-9E5B-02EA8C07B792}"/>
              </a:ext>
            </a:extLst>
          </p:cNvPr>
          <p:cNvSpPr txBox="1"/>
          <p:nvPr/>
        </p:nvSpPr>
        <p:spPr>
          <a:xfrm>
            <a:off x="3499908" y="0"/>
            <a:ext cx="4018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реактивного момента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37987D8-64E4-4E5E-B27B-BA10A04D3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5" y="578306"/>
            <a:ext cx="4970625" cy="23933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94F89F1-7F91-4894-A43F-80812B8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99" y="3241904"/>
            <a:ext cx="7180757" cy="34795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316DD94-EE7E-4188-BAEA-DDB65F121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32" y="578306"/>
            <a:ext cx="4970625" cy="239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8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ED360-95FC-4252-8433-A1E3B461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92FF1-9236-4DE7-BCC0-B5E4ADE73D6F}"/>
              </a:ext>
            </a:extLst>
          </p:cNvPr>
          <p:cNvSpPr txBox="1"/>
          <p:nvPr/>
        </p:nvSpPr>
        <p:spPr>
          <a:xfrm>
            <a:off x="3499908" y="0"/>
            <a:ext cx="4018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реактивного момента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D91279-5E89-4C6F-8C6A-FE8BDE22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04" y="3545095"/>
            <a:ext cx="6888042" cy="3337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AA7E60-A6BF-4204-92D3-4B1F43C44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0" y="760082"/>
            <a:ext cx="5301762" cy="25528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48BB9D-7281-40F1-BB68-37F9F08C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78" y="632299"/>
            <a:ext cx="5494499" cy="26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DC90E74-9A07-4FBD-99C3-461FA26AD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1918"/>
            <a:ext cx="9144000" cy="16557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2B31D-AF80-47A2-A66F-A8AA9920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28</a:t>
            </a:fld>
            <a:endParaRPr lang="en-US"/>
          </a:p>
        </p:txBody>
      </p:sp>
      <p:pic>
        <p:nvPicPr>
          <p:cNvPr id="5" name="Рисунок 130">
            <a:extLst>
              <a:ext uri="{FF2B5EF4-FFF2-40B4-BE49-F238E27FC236}">
                <a16:creationId xmlns:a16="http://schemas.microsoft.com/office/drawing/2014/main" id="{AE13B6DC-76D1-4CF1-B963-4E8C40908C3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2423" r="39255" b="32972"/>
          <a:stretch/>
        </p:blipFill>
        <p:spPr bwMode="auto">
          <a:xfrm>
            <a:off x="84992" y="1630045"/>
            <a:ext cx="3316849" cy="4431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2C6D86E5-EB5C-491F-BAEB-3BD0F45A4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2" t="2855" r="5792" b="-2855"/>
          <a:stretch/>
        </p:blipFill>
        <p:spPr bwMode="auto">
          <a:xfrm>
            <a:off x="7306408" y="1757680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E317B0-B92C-4886-AB2C-4F84013C1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41" y="1757680"/>
            <a:ext cx="4502704" cy="33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8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36B11-BA86-458D-B0D6-526644284586}"/>
              </a:ext>
            </a:extLst>
          </p:cNvPr>
          <p:cNvSpPr txBox="1"/>
          <p:nvPr/>
        </p:nvSpPr>
        <p:spPr>
          <a:xfrm>
            <a:off x="192626" y="2520319"/>
            <a:ext cx="113847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Проведен анализ методов измерения реактивного момента</a:t>
            </a:r>
            <a:r>
              <a:rPr lang="ru-RU" sz="2000" b="1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Разработана методика и стенд для измерения остаточного реактивного момента, возникающего при вращении оптических систем.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Методика измерения прошла аттестацию в Государственном реестре средств измерений.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Достигнута высокая точность — погрешность менее 5%.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Методика может применяться для настройки оптико-механических систем различного назначения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Благодаря измерительному стенду удалось минимизировать реактивный момент нескольких ОМС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CE6EF-334F-4D21-8FDB-9B4EAFE5ECC7}"/>
              </a:ext>
            </a:extLst>
          </p:cNvPr>
          <p:cNvSpPr txBox="1"/>
          <p:nvPr/>
        </p:nvSpPr>
        <p:spPr>
          <a:xfrm>
            <a:off x="316523" y="1310190"/>
            <a:ext cx="11037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результате исследования реактивного момента, возникающего при перенацеливании оптических систем: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F317B-7633-4179-8F50-7B040B0E425F}"/>
              </a:ext>
            </a:extLst>
          </p:cNvPr>
          <p:cNvSpPr txBox="1"/>
          <p:nvPr/>
        </p:nvSpPr>
        <p:spPr>
          <a:xfrm>
            <a:off x="5052646" y="111"/>
            <a:ext cx="156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27001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072-AA89-453C-9AE3-4D3E5599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24" y="2370137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Анализ существующих методов и средств измерения реактивного момента</a:t>
            </a:r>
            <a:r>
              <a:rPr lang="en-US" sz="2000" dirty="0"/>
              <a:t>;</a:t>
            </a:r>
            <a:endParaRPr lang="ru-RU" sz="2000" dirty="0"/>
          </a:p>
          <a:p>
            <a:r>
              <a:rPr lang="ru-RU" sz="2000" dirty="0"/>
              <a:t>Разработка аналитической модели расчёта реактивных моментов;</a:t>
            </a:r>
          </a:p>
          <a:p>
            <a:r>
              <a:rPr lang="ru-RU" sz="2000" dirty="0"/>
              <a:t>Разработка и изготовление стенда измерения остаточного реактивного момента;</a:t>
            </a:r>
          </a:p>
          <a:p>
            <a:r>
              <a:rPr lang="ru-RU" sz="2000" dirty="0"/>
              <a:t>Анализ динамики формирования реактивных моментов при повороте визирной оси оптической системы;</a:t>
            </a:r>
          </a:p>
          <a:p>
            <a:r>
              <a:rPr lang="ru-RU" sz="2000" dirty="0"/>
              <a:t>Разработка алгоритма управления приводом поворота с минимизацией пиков рывка и реактивных моментов;</a:t>
            </a:r>
          </a:p>
          <a:p>
            <a:pPr marL="0" indent="0">
              <a:buNone/>
            </a:pPr>
            <a:endParaRPr lang="ru-RU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E7D3-A902-465E-994A-FD5D7E73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87">
            <a:extLst>
              <a:ext uri="{FF2B5EF4-FFF2-40B4-BE49-F238E27FC236}">
                <a16:creationId xmlns:a16="http://schemas.microsoft.com/office/drawing/2014/main" id="{1F8A89B5-6A42-44B6-8ADD-3BEB9334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624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и задачи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7D277-73D4-49F4-A94D-4447BAE8E843}"/>
              </a:ext>
            </a:extLst>
          </p:cNvPr>
          <p:cNvSpPr txBox="1"/>
          <p:nvPr/>
        </p:nvSpPr>
        <p:spPr>
          <a:xfrm>
            <a:off x="219635" y="556620"/>
            <a:ext cx="1160929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20000"/>
              </a:lnSpc>
              <a:defRPr/>
            </a:pPr>
            <a:r>
              <a:rPr lang="ru-RU" sz="2000" b="1" dirty="0"/>
              <a:t>Целью </a:t>
            </a:r>
            <a:r>
              <a:rPr lang="ru-RU" sz="2000" dirty="0"/>
              <a:t>является разработка метода измерения реактивного момента оптико-механической системы КА, обеспечивающего необходимую информационную основу для выбора оптимальных параметров компенсации. 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13731-66AF-4582-90E5-42B1BDF759DF}"/>
              </a:ext>
            </a:extLst>
          </p:cNvPr>
          <p:cNvSpPr txBox="1"/>
          <p:nvPr/>
        </p:nvSpPr>
        <p:spPr>
          <a:xfrm>
            <a:off x="793377" y="1703577"/>
            <a:ext cx="128643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ru-RU" sz="2000" b="1" dirty="0"/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583475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443C8-14D8-4ABF-9998-2739C209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9A592-8FC7-45BC-94D5-1AB3551C9D06}"/>
              </a:ext>
            </a:extLst>
          </p:cNvPr>
          <p:cNvSpPr txBox="1"/>
          <p:nvPr/>
        </p:nvSpPr>
        <p:spPr>
          <a:xfrm>
            <a:off x="5299198" y="0"/>
            <a:ext cx="1295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Апробация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A3B1E-695F-42D3-AB22-96F8117EA70D}"/>
              </a:ext>
            </a:extLst>
          </p:cNvPr>
          <p:cNvSpPr txBox="1"/>
          <p:nvPr/>
        </p:nvSpPr>
        <p:spPr>
          <a:xfrm>
            <a:off x="3047268" y="298700"/>
            <a:ext cx="60974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>
                <a:latin typeface="Times New Roman" panose="02020603050405020304" pitchFamily="18" charset="0"/>
              </a:rPr>
              <a:t>• Белан И.М., Ларионов. Д.Ю, "Стенд измерения остаточного реактивного момента" "XV международной конференции ПО-2022"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Белан И. Ларионов Д. Стенд измерения остаточного реактивного момента // VI Научно-техническая конференция молодых ученых и специалистов «Будущее предприятия – в творчестве молодых» 27 мая - 9 июня 2024 г. Санкт-Петербург. Россия </a:t>
            </a:r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ru-RU" sz="1800" b="0" i="0" u="none" strike="noStrike" baseline="0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A6952-8CEC-4DC7-B29D-5AA7DD07BCBA}"/>
              </a:ext>
            </a:extLst>
          </p:cNvPr>
          <p:cNvSpPr txBox="1"/>
          <p:nvPr/>
        </p:nvSpPr>
        <p:spPr>
          <a:xfrm>
            <a:off x="975945" y="3772045"/>
            <a:ext cx="10621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Основные теоретические и практические результаты диссертации изложены в 3 публикациях в ведущих рецензируемых изданиях, рекомендованных в действующем перечне ВАК,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7D8E-09BE-4268-9B85-993EE909457A}"/>
              </a:ext>
            </a:extLst>
          </p:cNvPr>
          <p:cNvSpPr txBox="1"/>
          <p:nvPr/>
        </p:nvSpPr>
        <p:spPr>
          <a:xfrm>
            <a:off x="5299198" y="3244334"/>
            <a:ext cx="1602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Публикации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40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54C97-F21D-4324-89CB-F5536BA7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1C0D7-4708-4350-A01C-79A53A4339C5}"/>
              </a:ext>
            </a:extLst>
          </p:cNvPr>
          <p:cNvSpPr txBox="1"/>
          <p:nvPr/>
        </p:nvSpPr>
        <p:spPr>
          <a:xfrm>
            <a:off x="4929920" y="0"/>
            <a:ext cx="2332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Научные положения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8B4F9-B6A6-4A5B-940A-2854A58EFB5A}"/>
              </a:ext>
            </a:extLst>
          </p:cNvPr>
          <p:cNvSpPr txBox="1"/>
          <p:nvPr/>
        </p:nvSpPr>
        <p:spPr>
          <a:xfrm>
            <a:off x="2125540" y="3605852"/>
            <a:ext cx="7748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Использование </a:t>
            </a:r>
            <a:r>
              <a:rPr lang="ru-RU" dirty="0">
                <a:latin typeface="Calibri" panose="020F0502020204030204" pitchFamily="34" charset="0"/>
              </a:rPr>
              <a:t>стенда для измерения реактивного момента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позволяет минимизировать размытие изображения на матрице КА путем оптимизации вращения двигателей блока зеркал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3631-A80D-4549-AB2A-F4F88A8C2D78}"/>
              </a:ext>
            </a:extLst>
          </p:cNvPr>
          <p:cNvSpPr txBox="1"/>
          <p:nvPr/>
        </p:nvSpPr>
        <p:spPr>
          <a:xfrm>
            <a:off x="2125539" y="2505670"/>
            <a:ext cx="7748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Предложен метод измерения реактивного момента аппаратуры в наземных условиях, позволяющий использовать результаты измерений для предсказания реактивных воздействий на КА на орбите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09368-1916-4C4F-98CC-598C7D746E85}"/>
              </a:ext>
            </a:extLst>
          </p:cNvPr>
          <p:cNvSpPr txBox="1"/>
          <p:nvPr/>
        </p:nvSpPr>
        <p:spPr>
          <a:xfrm>
            <a:off x="2125538" y="1218847"/>
            <a:ext cx="7748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Математическое описание объекта исследования с точки зрения последующего расчета реактивных моментов, возникающих в конкретной конструкции  при перенацеливании оптической системы</a:t>
            </a:r>
            <a:endParaRPr lang="ru-RU" sz="18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90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005106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1. Анализ методов и средств измерения реактивного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23585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F4B7E-D649-4A22-8D7C-DD94E677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2" y="966787"/>
            <a:ext cx="3601292" cy="5186262"/>
          </a:xfrm>
          <a:prstGeom prst="rect">
            <a:avLst/>
          </a:prstGeom>
        </p:spPr>
      </p:pic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0B3395D4-5873-49E5-9A1D-E588A78A4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71203"/>
              </p:ext>
            </p:extLst>
          </p:nvPr>
        </p:nvGraphicFramePr>
        <p:xfrm>
          <a:off x="4473388" y="1167901"/>
          <a:ext cx="7622988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996">
                  <a:extLst>
                    <a:ext uri="{9D8B030D-6E8A-4147-A177-3AD203B41FA5}">
                      <a16:colId xmlns:a16="http://schemas.microsoft.com/office/drawing/2014/main" val="4213770934"/>
                    </a:ext>
                  </a:extLst>
                </a:gridCol>
                <a:gridCol w="2540996">
                  <a:extLst>
                    <a:ext uri="{9D8B030D-6E8A-4147-A177-3AD203B41FA5}">
                      <a16:colId xmlns:a16="http://schemas.microsoft.com/office/drawing/2014/main" val="3741242476"/>
                    </a:ext>
                  </a:extLst>
                </a:gridCol>
                <a:gridCol w="2540996">
                  <a:extLst>
                    <a:ext uri="{9D8B030D-6E8A-4147-A177-3AD203B41FA5}">
                      <a16:colId xmlns:a16="http://schemas.microsoft.com/office/drawing/2014/main" val="2351435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Критерий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Стенд из статьи А.В. Гончарука и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соавт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 («Вестник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СибГАУ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», 2013)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Требуется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81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Измеряемый момент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Момент на валу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Итоговый некомпенсированный момент на корпус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7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Учёт резонансов и кинематических погрешностей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Вал жёстко соединён с имитатором инерции Частотный анализ делают по FFT, но это колебания </a:t>
                      </a:r>
                      <a:r>
                        <a:rPr lang="ru-RU" b="0" i="1" dirty="0"/>
                        <a:t>нагрузки</a:t>
                      </a:r>
                      <a:r>
                        <a:rPr lang="ru-RU" dirty="0"/>
                        <a:t>, а не реакция основания.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 учёт резонансов полной конструкции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59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Нагрузка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Имитатор нагрузки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Подвижная часть ОМС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383"/>
                  </a:ext>
                </a:extLst>
              </a:tr>
            </a:tbl>
          </a:graphicData>
        </a:graphic>
      </p:graphicFrame>
      <p:sp>
        <p:nvSpPr>
          <p:cNvPr id="6" name="Rectangle 87">
            <a:extLst>
              <a:ext uri="{FF2B5EF4-FFF2-40B4-BE49-F238E27FC236}">
                <a16:creationId xmlns:a16="http://schemas.microsoft.com/office/drawing/2014/main" id="{5C1DBFD9-B05D-42AD-B964-4449DDDA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102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существующих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240399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DB0027-0A62-40C3-B474-C7B4BF31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5" y="917944"/>
            <a:ext cx="10668766" cy="60011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66B48-4AC5-4D31-8A3E-98F15488CE56}"/>
              </a:ext>
            </a:extLst>
          </p:cNvPr>
          <p:cNvSpPr/>
          <p:nvPr/>
        </p:nvSpPr>
        <p:spPr>
          <a:xfrm>
            <a:off x="5089924" y="1200329"/>
            <a:ext cx="71020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ОМС представлена зеркальным блоком, установленным в кардане с двумя степенями свободы (оси </a:t>
            </a:r>
            <a:r>
              <a:rPr lang="ru-RU" sz="2000" i="1" dirty="0"/>
              <a:t>OY</a:t>
            </a:r>
            <a:r>
              <a:rPr lang="ru-RU" sz="2000" dirty="0"/>
              <a:t> и </a:t>
            </a:r>
            <a:r>
              <a:rPr lang="ru-RU" sz="2000" i="1" dirty="0"/>
              <a:t>OZ</a:t>
            </a:r>
            <a:r>
              <a:rPr lang="ru-RU" sz="20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Центр масс зеркального блока смещён относительно центра кардана на расстояние </a:t>
            </a:r>
            <a:r>
              <a:rPr lang="ru-RU" sz="2000" i="1" dirty="0"/>
              <a:t>r</a:t>
            </a:r>
            <a:r>
              <a:rPr lang="ru-RU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Поворот осуществляется приводами с компенсацией реактивного момента маховиками.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5DAFA-C314-45DB-A5AA-4E7849DF5430}"/>
                  </a:ext>
                </a:extLst>
              </p:cNvPr>
              <p:cNvSpPr txBox="1"/>
              <p:nvPr/>
            </p:nvSpPr>
            <p:spPr>
              <a:xfrm>
                <a:off x="5404338" y="3326125"/>
                <a:ext cx="67876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моменты инерции зеркального блока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моменты инерции маховиков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угловые ускорения двигателей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dirty="0"/>
                  <a:t>смещение центра кардана от центра масс корпуса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смещение центра масс зеркального блока от центра кардана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5DAFA-C314-45DB-A5AA-4E7849DF5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8" y="3326125"/>
                <a:ext cx="6787662" cy="1477328"/>
              </a:xfrm>
              <a:prstGeom prst="rect">
                <a:avLst/>
              </a:prstGeom>
              <a:blipFill>
                <a:blip r:embed="rId3"/>
                <a:stretch>
                  <a:fillRect l="-180" t="-2479" b="-5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7">
            <a:extLst>
              <a:ext uri="{FF2B5EF4-FFF2-40B4-BE49-F238E27FC236}">
                <a16:creationId xmlns:a16="http://schemas.microsoft.com/office/drawing/2014/main" id="{CB8F5D7F-3BE5-4532-A1B6-5617152FD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</p:spTree>
    <p:extLst>
      <p:ext uri="{BB962C8B-B14F-4D97-AF65-F5344CB8AC3E}">
        <p14:creationId xmlns:p14="http://schemas.microsoft.com/office/powerpoint/2010/main" val="239202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7</a:t>
            </a:fld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69C4E3-E327-4D30-B271-A73130C8B464}"/>
              </a:ext>
            </a:extLst>
          </p:cNvPr>
          <p:cNvGrpSpPr/>
          <p:nvPr/>
        </p:nvGrpSpPr>
        <p:grpSpPr>
          <a:xfrm>
            <a:off x="3215636" y="1426273"/>
            <a:ext cx="4289598" cy="2002727"/>
            <a:chOff x="3177422" y="1200329"/>
            <a:chExt cx="4289598" cy="20027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017703-342F-43CE-9237-DC02C0182403}"/>
                </a:ext>
              </a:extLst>
            </p:cNvPr>
            <p:cNvGrpSpPr/>
            <p:nvPr/>
          </p:nvGrpSpPr>
          <p:grpSpPr>
            <a:xfrm>
              <a:off x="3177422" y="1200329"/>
              <a:ext cx="4289598" cy="2002727"/>
              <a:chOff x="5379945" y="1165780"/>
              <a:chExt cx="4289598" cy="2002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A68BA6E-A270-42EC-88C3-380C8E36F9A8}"/>
                  </a:ext>
                </a:extLst>
              </p:cNvPr>
              <p:cNvSpPr/>
              <p:nvPr/>
            </p:nvSpPr>
            <p:spPr>
              <a:xfrm>
                <a:off x="5379945" y="1402099"/>
                <a:ext cx="3934383" cy="1766408"/>
              </a:xfrm>
              <a:custGeom>
                <a:avLst/>
                <a:gdLst>
                  <a:gd name="connsiteX0" fmla="*/ 24751 w 1754795"/>
                  <a:gd name="connsiteY0" fmla="*/ 0 h 2293366"/>
                  <a:gd name="connsiteX1" fmla="*/ 1754678 w 1754795"/>
                  <a:gd name="connsiteY1" fmla="*/ 0 h 2293366"/>
                  <a:gd name="connsiteX2" fmla="*/ 1754678 w 1754795"/>
                  <a:gd name="connsiteY2" fmla="*/ 2170691 h 2293366"/>
                  <a:gd name="connsiteX3" fmla="*/ 1631960 w 1754795"/>
                  <a:gd name="connsiteY3" fmla="*/ 2293366 h 2293366"/>
                  <a:gd name="connsiteX4" fmla="*/ 125811 w 1754795"/>
                  <a:gd name="connsiteY4" fmla="*/ 2293366 h 2293366"/>
                  <a:gd name="connsiteX5" fmla="*/ 0 w 1754795"/>
                  <a:gd name="connsiteY5" fmla="*/ 2167567 h 2293366"/>
                  <a:gd name="connsiteX6" fmla="*/ 0 w 1754795"/>
                  <a:gd name="connsiteY6" fmla="*/ 139885 h 2293366"/>
                  <a:gd name="connsiteX7" fmla="*/ 9041 w 1754795"/>
                  <a:gd name="connsiteY7" fmla="*/ 50425 h 229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4795" h="2293366">
                    <a:moveTo>
                      <a:pt x="24751" y="0"/>
                    </a:moveTo>
                    <a:lnTo>
                      <a:pt x="1754678" y="0"/>
                    </a:lnTo>
                    <a:lnTo>
                      <a:pt x="1754678" y="2170691"/>
                    </a:lnTo>
                    <a:cubicBezTo>
                      <a:pt x="1757771" y="2238096"/>
                      <a:pt x="1699504" y="2293366"/>
                      <a:pt x="1631960" y="2293366"/>
                    </a:cubicBezTo>
                    <a:lnTo>
                      <a:pt x="125811" y="2293366"/>
                    </a:lnTo>
                    <a:cubicBezTo>
                      <a:pt x="58267" y="2293366"/>
                      <a:pt x="0" y="2238096"/>
                      <a:pt x="0" y="2167567"/>
                    </a:cubicBezTo>
                    <a:lnTo>
                      <a:pt x="0" y="139885"/>
                    </a:lnTo>
                    <a:cubicBezTo>
                      <a:pt x="0" y="109202"/>
                      <a:pt x="3116" y="79286"/>
                      <a:pt x="9041" y="50425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1"/>
                </a:solidFill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459B0AC-C099-468B-8A84-934AA21120B1}"/>
                  </a:ext>
                </a:extLst>
              </p:cNvPr>
              <p:cNvSpPr/>
              <p:nvPr/>
            </p:nvSpPr>
            <p:spPr>
              <a:xfrm>
                <a:off x="7295497" y="1165780"/>
                <a:ext cx="2217420" cy="58333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EA0E55-27FC-4E3A-A1CE-82C0DF67948B}"/>
                  </a:ext>
                </a:extLst>
              </p:cNvPr>
              <p:cNvSpPr txBox="1"/>
              <p:nvPr/>
            </p:nvSpPr>
            <p:spPr>
              <a:xfrm>
                <a:off x="7389640" y="1192409"/>
                <a:ext cx="22799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Проекция сил в СК спутника</a:t>
                </a:r>
              </a:p>
            </p:txBody>
          </p: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BD9F405-736E-43C6-993E-12FC33AD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6298" y="1825866"/>
              <a:ext cx="3627495" cy="121000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FBC833-6305-4097-9168-C87B30E67C31}"/>
              </a:ext>
            </a:extLst>
          </p:cNvPr>
          <p:cNvGrpSpPr/>
          <p:nvPr/>
        </p:nvGrpSpPr>
        <p:grpSpPr>
          <a:xfrm>
            <a:off x="191913" y="1200329"/>
            <a:ext cx="2903822" cy="2791541"/>
            <a:chOff x="77827" y="1311067"/>
            <a:chExt cx="2903822" cy="2791541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1C0CC9-FE38-4B4F-B41D-54FE479980AA}"/>
                </a:ext>
              </a:extLst>
            </p:cNvPr>
            <p:cNvSpPr/>
            <p:nvPr/>
          </p:nvSpPr>
          <p:spPr>
            <a:xfrm>
              <a:off x="77827" y="1593733"/>
              <a:ext cx="2590800" cy="2508875"/>
            </a:xfrm>
            <a:custGeom>
              <a:avLst/>
              <a:gdLst>
                <a:gd name="connsiteX0" fmla="*/ 24751 w 1754795"/>
                <a:gd name="connsiteY0" fmla="*/ 0 h 2293366"/>
                <a:gd name="connsiteX1" fmla="*/ 1754678 w 1754795"/>
                <a:gd name="connsiteY1" fmla="*/ 0 h 2293366"/>
                <a:gd name="connsiteX2" fmla="*/ 1754678 w 1754795"/>
                <a:gd name="connsiteY2" fmla="*/ 2170691 h 2293366"/>
                <a:gd name="connsiteX3" fmla="*/ 1631960 w 1754795"/>
                <a:gd name="connsiteY3" fmla="*/ 2293366 h 2293366"/>
                <a:gd name="connsiteX4" fmla="*/ 125811 w 1754795"/>
                <a:gd name="connsiteY4" fmla="*/ 2293366 h 2293366"/>
                <a:gd name="connsiteX5" fmla="*/ 0 w 1754795"/>
                <a:gd name="connsiteY5" fmla="*/ 2167567 h 2293366"/>
                <a:gd name="connsiteX6" fmla="*/ 0 w 1754795"/>
                <a:gd name="connsiteY6" fmla="*/ 139885 h 2293366"/>
                <a:gd name="connsiteX7" fmla="*/ 9041 w 1754795"/>
                <a:gd name="connsiteY7" fmla="*/ 50425 h 22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4795" h="2293366">
                  <a:moveTo>
                    <a:pt x="24751" y="0"/>
                  </a:moveTo>
                  <a:lnTo>
                    <a:pt x="1754678" y="0"/>
                  </a:lnTo>
                  <a:lnTo>
                    <a:pt x="1754678" y="2170691"/>
                  </a:lnTo>
                  <a:cubicBezTo>
                    <a:pt x="1757771" y="2238096"/>
                    <a:pt x="1699504" y="2293366"/>
                    <a:pt x="1631960" y="2293366"/>
                  </a:cubicBezTo>
                  <a:lnTo>
                    <a:pt x="125811" y="2293366"/>
                  </a:lnTo>
                  <a:cubicBezTo>
                    <a:pt x="58267" y="2293366"/>
                    <a:pt x="0" y="2238096"/>
                    <a:pt x="0" y="2167567"/>
                  </a:cubicBezTo>
                  <a:lnTo>
                    <a:pt x="0" y="139885"/>
                  </a:lnTo>
                  <a:cubicBezTo>
                    <a:pt x="0" y="109202"/>
                    <a:pt x="3116" y="79286"/>
                    <a:pt x="9041" y="50425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026014-BEEC-4B2E-AF19-AE06A6FE5B81}"/>
                </a:ext>
              </a:extLst>
            </p:cNvPr>
            <p:cNvGrpSpPr/>
            <p:nvPr/>
          </p:nvGrpSpPr>
          <p:grpSpPr>
            <a:xfrm>
              <a:off x="81740" y="1311067"/>
              <a:ext cx="2899909" cy="1636787"/>
              <a:chOff x="441522" y="1786609"/>
              <a:chExt cx="2899909" cy="163678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E8BA7B1-CFB7-4047-B643-0C99F1233786}"/>
                  </a:ext>
                </a:extLst>
              </p:cNvPr>
              <p:cNvGrpSpPr/>
              <p:nvPr/>
            </p:nvGrpSpPr>
            <p:grpSpPr>
              <a:xfrm>
                <a:off x="441522" y="1812100"/>
                <a:ext cx="2722302" cy="1611296"/>
                <a:chOff x="379039" y="1205057"/>
                <a:chExt cx="2722302" cy="1611296"/>
              </a:xfrm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A4D9344-969C-482A-9931-3372502FD206}"/>
                    </a:ext>
                  </a:extLst>
                </p:cNvPr>
                <p:cNvSpPr/>
                <p:nvPr/>
              </p:nvSpPr>
              <p:spPr>
                <a:xfrm>
                  <a:off x="379039" y="1462233"/>
                  <a:ext cx="2590800" cy="1354120"/>
                </a:xfrm>
                <a:custGeom>
                  <a:avLst/>
                  <a:gdLst>
                    <a:gd name="connsiteX0" fmla="*/ 24751 w 1754795"/>
                    <a:gd name="connsiteY0" fmla="*/ 0 h 2293366"/>
                    <a:gd name="connsiteX1" fmla="*/ 1754678 w 1754795"/>
                    <a:gd name="connsiteY1" fmla="*/ 0 h 2293366"/>
                    <a:gd name="connsiteX2" fmla="*/ 1754678 w 1754795"/>
                    <a:gd name="connsiteY2" fmla="*/ 2170691 h 2293366"/>
                    <a:gd name="connsiteX3" fmla="*/ 1631960 w 1754795"/>
                    <a:gd name="connsiteY3" fmla="*/ 2293366 h 2293366"/>
                    <a:gd name="connsiteX4" fmla="*/ 125811 w 1754795"/>
                    <a:gd name="connsiteY4" fmla="*/ 2293366 h 2293366"/>
                    <a:gd name="connsiteX5" fmla="*/ 0 w 1754795"/>
                    <a:gd name="connsiteY5" fmla="*/ 2167567 h 2293366"/>
                    <a:gd name="connsiteX6" fmla="*/ 0 w 1754795"/>
                    <a:gd name="connsiteY6" fmla="*/ 139885 h 2293366"/>
                    <a:gd name="connsiteX7" fmla="*/ 9041 w 1754795"/>
                    <a:gd name="connsiteY7" fmla="*/ 50425 h 2293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54795" h="2293366">
                      <a:moveTo>
                        <a:pt x="24751" y="0"/>
                      </a:moveTo>
                      <a:lnTo>
                        <a:pt x="1754678" y="0"/>
                      </a:lnTo>
                      <a:lnTo>
                        <a:pt x="1754678" y="2170691"/>
                      </a:lnTo>
                      <a:cubicBezTo>
                        <a:pt x="1757771" y="2238096"/>
                        <a:pt x="1699504" y="2293366"/>
                        <a:pt x="1631960" y="2293366"/>
                      </a:cubicBezTo>
                      <a:lnTo>
                        <a:pt x="125811" y="2293366"/>
                      </a:lnTo>
                      <a:cubicBezTo>
                        <a:pt x="58267" y="2293366"/>
                        <a:pt x="0" y="2238096"/>
                        <a:pt x="0" y="2167567"/>
                      </a:cubicBezTo>
                      <a:lnTo>
                        <a:pt x="0" y="139885"/>
                      </a:lnTo>
                      <a:cubicBezTo>
                        <a:pt x="0" y="109202"/>
                        <a:pt x="3116" y="79286"/>
                        <a:pt x="9041" y="50425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  <a:miter lim="400000"/>
                </a:ln>
              </p:spPr>
              <p:txBody>
                <a:bodyPr wrap="square" lIns="28575" tIns="28575" rIns="28575" bIns="28575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4418657E-8D19-4FF6-AA26-66CAF07C83CD}"/>
                    </a:ext>
                  </a:extLst>
                </p:cNvPr>
                <p:cNvSpPr/>
                <p:nvPr/>
              </p:nvSpPr>
              <p:spPr>
                <a:xfrm>
                  <a:off x="883921" y="1205057"/>
                  <a:ext cx="2217420" cy="583334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419DB9-EB3B-4833-AF73-A4EBC3488E3A}"/>
                  </a:ext>
                </a:extLst>
              </p:cNvPr>
              <p:cNvSpPr txBox="1"/>
              <p:nvPr/>
            </p:nvSpPr>
            <p:spPr>
              <a:xfrm>
                <a:off x="1061528" y="1786609"/>
                <a:ext cx="22799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Реактивный момент в карданном узле ОМС</a:t>
                </a: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A16992-9482-47BB-8D3B-AEDA28C1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41" y="2032070"/>
              <a:ext cx="2485391" cy="7073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6844FF9-8906-4CE0-A13D-AEE5EA5A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41" y="2966004"/>
              <a:ext cx="1248629" cy="51983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8618BE0-8F00-49DC-AF37-15C812A5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641" y="3500652"/>
              <a:ext cx="1387797" cy="56113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95DF28D5-FADE-49AA-A5E0-AEB91FA8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052" y="2183152"/>
            <a:ext cx="4468176" cy="853122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B947DC5-E655-40D1-9AB8-1DEEB9EDA732}"/>
              </a:ext>
            </a:extLst>
          </p:cNvPr>
          <p:cNvSpPr/>
          <p:nvPr/>
        </p:nvSpPr>
        <p:spPr>
          <a:xfrm>
            <a:off x="7640649" y="1608085"/>
            <a:ext cx="4460579" cy="1766408"/>
          </a:xfrm>
          <a:custGeom>
            <a:avLst/>
            <a:gdLst>
              <a:gd name="connsiteX0" fmla="*/ 24751 w 1754795"/>
              <a:gd name="connsiteY0" fmla="*/ 0 h 2293366"/>
              <a:gd name="connsiteX1" fmla="*/ 1754678 w 1754795"/>
              <a:gd name="connsiteY1" fmla="*/ 0 h 2293366"/>
              <a:gd name="connsiteX2" fmla="*/ 1754678 w 1754795"/>
              <a:gd name="connsiteY2" fmla="*/ 2170691 h 2293366"/>
              <a:gd name="connsiteX3" fmla="*/ 1631960 w 1754795"/>
              <a:gd name="connsiteY3" fmla="*/ 2293366 h 2293366"/>
              <a:gd name="connsiteX4" fmla="*/ 125811 w 1754795"/>
              <a:gd name="connsiteY4" fmla="*/ 2293366 h 2293366"/>
              <a:gd name="connsiteX5" fmla="*/ 0 w 1754795"/>
              <a:gd name="connsiteY5" fmla="*/ 2167567 h 2293366"/>
              <a:gd name="connsiteX6" fmla="*/ 0 w 1754795"/>
              <a:gd name="connsiteY6" fmla="*/ 139885 h 2293366"/>
              <a:gd name="connsiteX7" fmla="*/ 9041 w 1754795"/>
              <a:gd name="connsiteY7" fmla="*/ 50425 h 229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795" h="2293366">
                <a:moveTo>
                  <a:pt x="24751" y="0"/>
                </a:moveTo>
                <a:lnTo>
                  <a:pt x="1754678" y="0"/>
                </a:lnTo>
                <a:lnTo>
                  <a:pt x="1754678" y="2170691"/>
                </a:lnTo>
                <a:cubicBezTo>
                  <a:pt x="1757771" y="2238096"/>
                  <a:pt x="1699504" y="2293366"/>
                  <a:pt x="1631960" y="2293366"/>
                </a:cubicBezTo>
                <a:lnTo>
                  <a:pt x="125811" y="2293366"/>
                </a:lnTo>
                <a:cubicBezTo>
                  <a:pt x="58267" y="2293366"/>
                  <a:pt x="0" y="2238096"/>
                  <a:pt x="0" y="2167567"/>
                </a:cubicBezTo>
                <a:lnTo>
                  <a:pt x="0" y="139885"/>
                </a:lnTo>
                <a:cubicBezTo>
                  <a:pt x="0" y="109202"/>
                  <a:pt x="3116" y="79286"/>
                  <a:pt x="9041" y="50425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2FCCDA7-3251-40DC-A1D7-6A971454713F}"/>
              </a:ext>
            </a:extLst>
          </p:cNvPr>
          <p:cNvSpPr/>
          <p:nvPr/>
        </p:nvSpPr>
        <p:spPr>
          <a:xfrm>
            <a:off x="9941554" y="1376505"/>
            <a:ext cx="2217420" cy="5833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B3210-0A53-41CD-B8B1-D2BA061F2904}"/>
              </a:ext>
            </a:extLst>
          </p:cNvPr>
          <p:cNvSpPr txBox="1"/>
          <p:nvPr/>
        </p:nvSpPr>
        <p:spPr>
          <a:xfrm>
            <a:off x="9910312" y="1371972"/>
            <a:ext cx="227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Моменты относительно центра масс спутника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3C5201D-023C-4B73-ACB5-6A52E9DEC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44" y="4489357"/>
            <a:ext cx="11612880" cy="1072450"/>
          </a:xfrm>
          <a:prstGeom prst="rect">
            <a:avLst/>
          </a:pr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2A8BB7F-73B4-4B20-B556-D1D5C0C2D395}"/>
              </a:ext>
            </a:extLst>
          </p:cNvPr>
          <p:cNvSpPr/>
          <p:nvPr/>
        </p:nvSpPr>
        <p:spPr>
          <a:xfrm>
            <a:off x="113690" y="4110811"/>
            <a:ext cx="11730388" cy="1766408"/>
          </a:xfrm>
          <a:custGeom>
            <a:avLst/>
            <a:gdLst>
              <a:gd name="connsiteX0" fmla="*/ 24751 w 1754795"/>
              <a:gd name="connsiteY0" fmla="*/ 0 h 2293366"/>
              <a:gd name="connsiteX1" fmla="*/ 1754678 w 1754795"/>
              <a:gd name="connsiteY1" fmla="*/ 0 h 2293366"/>
              <a:gd name="connsiteX2" fmla="*/ 1754678 w 1754795"/>
              <a:gd name="connsiteY2" fmla="*/ 2170691 h 2293366"/>
              <a:gd name="connsiteX3" fmla="*/ 1631960 w 1754795"/>
              <a:gd name="connsiteY3" fmla="*/ 2293366 h 2293366"/>
              <a:gd name="connsiteX4" fmla="*/ 125811 w 1754795"/>
              <a:gd name="connsiteY4" fmla="*/ 2293366 h 2293366"/>
              <a:gd name="connsiteX5" fmla="*/ 0 w 1754795"/>
              <a:gd name="connsiteY5" fmla="*/ 2167567 h 2293366"/>
              <a:gd name="connsiteX6" fmla="*/ 0 w 1754795"/>
              <a:gd name="connsiteY6" fmla="*/ 139885 h 2293366"/>
              <a:gd name="connsiteX7" fmla="*/ 9041 w 1754795"/>
              <a:gd name="connsiteY7" fmla="*/ 50425 h 229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795" h="2293366">
                <a:moveTo>
                  <a:pt x="24751" y="0"/>
                </a:moveTo>
                <a:lnTo>
                  <a:pt x="1754678" y="0"/>
                </a:lnTo>
                <a:lnTo>
                  <a:pt x="1754678" y="2170691"/>
                </a:lnTo>
                <a:cubicBezTo>
                  <a:pt x="1757771" y="2238096"/>
                  <a:pt x="1699504" y="2293366"/>
                  <a:pt x="1631960" y="2293366"/>
                </a:cubicBezTo>
                <a:lnTo>
                  <a:pt x="125811" y="2293366"/>
                </a:lnTo>
                <a:cubicBezTo>
                  <a:pt x="58267" y="2293366"/>
                  <a:pt x="0" y="2238096"/>
                  <a:pt x="0" y="2167567"/>
                </a:cubicBezTo>
                <a:lnTo>
                  <a:pt x="0" y="139885"/>
                </a:lnTo>
                <a:cubicBezTo>
                  <a:pt x="0" y="109202"/>
                  <a:pt x="3116" y="79286"/>
                  <a:pt x="9041" y="50425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C064EA0-98CF-4B06-B032-E242A130C900}"/>
              </a:ext>
            </a:extLst>
          </p:cNvPr>
          <p:cNvSpPr/>
          <p:nvPr/>
        </p:nvSpPr>
        <p:spPr>
          <a:xfrm>
            <a:off x="8310378" y="3786378"/>
            <a:ext cx="3848596" cy="5833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3C6B98-A80E-44DA-A11F-76DA49E08211}"/>
              </a:ext>
            </a:extLst>
          </p:cNvPr>
          <p:cNvSpPr txBox="1"/>
          <p:nvPr/>
        </p:nvSpPr>
        <p:spPr>
          <a:xfrm>
            <a:off x="8436610" y="3832209"/>
            <a:ext cx="296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Итоговое выражения момента на корпус КА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1347FD59-41FC-41D6-87B6-32E1E4879F33}"/>
              </a:ext>
            </a:extLst>
          </p:cNvPr>
          <p:cNvSpPr/>
          <p:nvPr/>
        </p:nvSpPr>
        <p:spPr>
          <a:xfrm>
            <a:off x="2828373" y="2491289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95B2258-93C5-4ED7-A0C0-732AEE55D2A2}"/>
              </a:ext>
            </a:extLst>
          </p:cNvPr>
          <p:cNvSpPr/>
          <p:nvPr/>
        </p:nvSpPr>
        <p:spPr>
          <a:xfrm>
            <a:off x="7221020" y="2481396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B705E17-8B2E-440D-9E04-B368C4C7BA1F}"/>
              </a:ext>
            </a:extLst>
          </p:cNvPr>
          <p:cNvSpPr/>
          <p:nvPr/>
        </p:nvSpPr>
        <p:spPr>
          <a:xfrm rot="2908160">
            <a:off x="6058957" y="3586440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EAD9DBC0-E91E-40DA-97C6-F1BBDC147AE9}"/>
              </a:ext>
            </a:extLst>
          </p:cNvPr>
          <p:cNvSpPr/>
          <p:nvPr/>
        </p:nvSpPr>
        <p:spPr>
          <a:xfrm rot="7499092">
            <a:off x="7652354" y="3577067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Rectangle 87">
            <a:extLst>
              <a:ext uri="{FF2B5EF4-FFF2-40B4-BE49-F238E27FC236}">
                <a16:creationId xmlns:a16="http://schemas.microsoft.com/office/drawing/2014/main" id="{76AB5859-7B6E-44E7-A907-45EC050E2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</p:spTree>
    <p:extLst>
      <p:ext uri="{BB962C8B-B14F-4D97-AF65-F5344CB8AC3E}">
        <p14:creationId xmlns:p14="http://schemas.microsoft.com/office/powerpoint/2010/main" val="150896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109278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2. Разработка стенда измерения некомпенсированного остаточного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174890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390D2E-057E-44D8-8C13-C592BA001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/>
          <a:stretch/>
        </p:blipFill>
        <p:spPr>
          <a:xfrm>
            <a:off x="193430" y="625462"/>
            <a:ext cx="4856912" cy="46676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BAC-E66A-4B0F-B193-B1CBD9DBD6D7}"/>
              </a:ext>
            </a:extLst>
          </p:cNvPr>
          <p:cNvSpPr txBox="1"/>
          <p:nvPr/>
        </p:nvSpPr>
        <p:spPr>
          <a:xfrm>
            <a:off x="3670617" y="1262168"/>
            <a:ext cx="8521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Оптическая система помещается в узел подвеса устройства измерения. При выполнении поворота блока зеркал оптической системы, возникает некомпенсированный момент на основание подвеса. Вследствие чего вся </a:t>
            </a:r>
          </a:p>
          <a:p>
            <a:pPr algn="just"/>
            <a:r>
              <a:rPr lang="ru-RU" dirty="0"/>
              <a:t>рама подвеса совершает колебания. Скорость этих колебаний регистрирует лазерный гироскоп. </a:t>
            </a:r>
          </a:p>
          <a:p>
            <a:pPr algn="just"/>
            <a:r>
              <a:rPr lang="ru-RU" dirty="0"/>
              <a:t>По измерениям гироскопа находим некомпенсированный момент.</a:t>
            </a:r>
          </a:p>
          <a:p>
            <a:pPr algn="just"/>
            <a:endParaRPr lang="ru-RU" dirty="0"/>
          </a:p>
          <a:p>
            <a:pPr algn="just"/>
            <a:endParaRPr lang="en-US" b="0" dirty="0">
              <a:latin typeface="+mj-lt"/>
              <a:ea typeface="Cambria Math" panose="02040503050406030204" pitchFamily="18" charset="0"/>
            </a:endParaRPr>
          </a:p>
          <a:p>
            <a:pPr algn="just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9EEE5-7783-4A92-B75B-A3CE9186E323}"/>
              </a:ext>
            </a:extLst>
          </p:cNvPr>
          <p:cNvSpPr txBox="1"/>
          <p:nvPr/>
        </p:nvSpPr>
        <p:spPr>
          <a:xfrm>
            <a:off x="4586042" y="4287380"/>
            <a:ext cx="804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𝐽</a:t>
            </a:r>
            <a:r>
              <a:rPr lang="ru-RU" dirty="0"/>
              <a:t>− Момент инерции стенда с оптической системой, </a:t>
            </a:r>
            <a:r>
              <a:rPr lang="ru-RU" dirty="0" err="1"/>
              <a:t>кг∙м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C8C98-8DAA-4D97-98D6-4D3EE4136097}"/>
              </a:ext>
            </a:extLst>
          </p:cNvPr>
          <p:cNvSpPr txBox="1"/>
          <p:nvPr/>
        </p:nvSpPr>
        <p:spPr>
          <a:xfrm>
            <a:off x="4444366" y="3898698"/>
            <a:ext cx="788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∆𝑡−</a:t>
            </a:r>
            <a:r>
              <a:rPr lang="ru-RU" dirty="0"/>
              <a:t>период между фиксируемыми соседними значениями угловой скорости, 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A47FC-02A1-454A-9190-857AC33818FB}"/>
              </a:ext>
            </a:extLst>
          </p:cNvPr>
          <p:cNvSpPr txBox="1"/>
          <p:nvPr/>
        </p:nvSpPr>
        <p:spPr>
          <a:xfrm>
            <a:off x="403641" y="5395554"/>
            <a:ext cx="11384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Ускорение колебаний рамы при перенацеливании сравнивается с ускорением колебаний, </a:t>
            </a:r>
            <a:r>
              <a:rPr lang="ru-RU" dirty="0" err="1"/>
              <a:t>вызыванным</a:t>
            </a:r>
            <a:r>
              <a:rPr lang="ru-RU" dirty="0"/>
              <a:t> тестовым моментом, ускорение и момент инерции которого точно определены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03253-6F07-4C8F-B294-F0B77A430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22" y="3204062"/>
            <a:ext cx="1821078" cy="609700"/>
          </a:xfrm>
          <a:prstGeom prst="rect">
            <a:avLst/>
          </a:prstGeom>
        </p:spPr>
      </p:pic>
      <p:sp>
        <p:nvSpPr>
          <p:cNvPr id="15" name="Rectangle 87">
            <a:extLst>
              <a:ext uri="{FF2B5EF4-FFF2-40B4-BE49-F238E27FC236}">
                <a16:creationId xmlns:a16="http://schemas.microsoft.com/office/drawing/2014/main" id="{8A8FBEDD-8AF9-433D-BCE6-3F489CA5C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Стенд измерения остаточного некомпенсированного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351680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1206</Words>
  <Application>Microsoft Office PowerPoint</Application>
  <PresentationFormat>Widescreen</PresentationFormat>
  <Paragraphs>219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Илья Белан</dc:creator>
  <cp:lastModifiedBy>Илья Белан</cp:lastModifiedBy>
  <cp:revision>153</cp:revision>
  <dcterms:created xsi:type="dcterms:W3CDTF">2022-12-11T16:41:07Z</dcterms:created>
  <dcterms:modified xsi:type="dcterms:W3CDTF">2025-07-02T22:19:52Z</dcterms:modified>
</cp:coreProperties>
</file>